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2" r:id="rId4"/>
    <p:sldId id="259" r:id="rId5"/>
    <p:sldId id="283" r:id="rId6"/>
    <p:sldId id="261" r:id="rId7"/>
    <p:sldId id="284" r:id="rId8"/>
    <p:sldId id="268" r:id="rId9"/>
    <p:sldId id="285" r:id="rId10"/>
    <p:sldId id="270" r:id="rId11"/>
    <p:sldId id="269" r:id="rId12"/>
    <p:sldId id="286" r:id="rId13"/>
    <p:sldId id="271" r:id="rId14"/>
    <p:sldId id="272" r:id="rId15"/>
    <p:sldId id="273" r:id="rId16"/>
    <p:sldId id="287" r:id="rId17"/>
    <p:sldId id="274" r:id="rId18"/>
    <p:sldId id="288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D6"/>
    <a:srgbClr val="005654"/>
    <a:srgbClr val="FFFF00"/>
    <a:srgbClr val="003300"/>
    <a:srgbClr val="003366"/>
    <a:srgbClr val="0000FF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55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A04376-F142-4BE7-A1F2-2B236604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E1FC-AD12-4136-AEB1-A4D850DB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386C1-314B-464A-AB14-4DD649587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F7A0-2E1F-4148-AA98-9E5FD47E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F939-5AC2-450B-8CC7-AE16484E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C38B-2D54-4089-A5F8-B38FDABA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6D61-3E68-428F-BB16-12862E82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9EAF-AFE8-4065-B1E4-6A591AAC6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B2B9-0E33-4F97-B4F9-DBF72A51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4CA1-F916-4280-AEE7-AED265CC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E080-E228-47A2-9482-90341336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6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4937-3484-4E73-9E91-72114B6B5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F29A-83C7-4FF5-B525-96EA09777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A3A7-C68D-4343-9096-0850754DA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A076-3258-4953-A657-DE287D8B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2366-2707-47AD-9A2B-364933B9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2F8717-ED34-42D6-BC2F-BC5A1C4F5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6.wmf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7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677400" cy="708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2743200" y="0"/>
            <a:ext cx="5715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CÂN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BC0082"/>
                </a:solidFill>
              </a:rPr>
              <a:t>2. Tính chất</a:t>
            </a:r>
            <a:endParaRPr lang="en-US" sz="2400" b="1">
              <a:solidFill>
                <a:srgbClr val="BC0082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33400" y="16002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i="1" u="sng" dirty="0" err="1">
                <a:solidFill>
                  <a:srgbClr val="640000"/>
                </a:solidFill>
              </a:rPr>
              <a:t>Định</a:t>
            </a:r>
            <a:r>
              <a:rPr lang="en-US" sz="3200" i="1" u="sng" dirty="0">
                <a:solidFill>
                  <a:srgbClr val="640000"/>
                </a:solidFill>
              </a:rPr>
              <a:t> lí1</a:t>
            </a:r>
            <a:r>
              <a:rPr lang="en-US" sz="3200" i="1" dirty="0" smtClean="0">
                <a:solidFill>
                  <a:srgbClr val="640000"/>
                </a:solidFill>
              </a:rPr>
              <a:t>:</a:t>
            </a:r>
          </a:p>
          <a:p>
            <a:pPr algn="ctr"/>
            <a:r>
              <a:rPr lang="en-US" sz="3200" i="1" dirty="0" smtClean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Trong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hình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thang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cân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hai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cạnh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bên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bằng</a:t>
            </a:r>
            <a:r>
              <a:rPr lang="en-US" sz="3200" i="1" dirty="0">
                <a:solidFill>
                  <a:srgbClr val="640000"/>
                </a:solidFill>
              </a:rPr>
              <a:t> </a:t>
            </a:r>
            <a:r>
              <a:rPr lang="en-US" sz="3200" i="1" dirty="0" err="1">
                <a:solidFill>
                  <a:srgbClr val="640000"/>
                </a:solidFill>
              </a:rPr>
              <a:t>nhau</a:t>
            </a:r>
            <a:endParaRPr lang="en-US" sz="3200" i="1" dirty="0">
              <a:solidFill>
                <a:srgbClr val="640000"/>
              </a:solidFill>
            </a:endParaRPr>
          </a:p>
        </p:txBody>
      </p:sp>
      <p:pic>
        <p:nvPicPr>
          <p:cNvPr id="12294" name="Picture 61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43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39"/>
          <p:cNvSpPr txBox="1">
            <a:spLocks noChangeArrowheads="1"/>
          </p:cNvSpPr>
          <p:nvPr/>
        </p:nvSpPr>
        <p:spPr bwMode="auto">
          <a:xfrm>
            <a:off x="1981200" y="762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21455" y="0"/>
            <a:ext cx="91440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>
                <a:solidFill>
                  <a:srgbClr val="BC0082"/>
                </a:solidFill>
              </a:rPr>
              <a:t>2. </a:t>
            </a:r>
            <a:r>
              <a:rPr lang="en-US" sz="2200" u="sng" dirty="0" err="1">
                <a:solidFill>
                  <a:srgbClr val="BC0082"/>
                </a:solidFill>
              </a:rPr>
              <a:t>Tính</a:t>
            </a:r>
            <a:r>
              <a:rPr lang="en-US" sz="2200" u="sng" dirty="0">
                <a:solidFill>
                  <a:srgbClr val="BC0082"/>
                </a:solidFill>
              </a:rPr>
              <a:t> </a:t>
            </a:r>
            <a:r>
              <a:rPr lang="en-US" sz="2200" u="sng" dirty="0" err="1">
                <a:solidFill>
                  <a:srgbClr val="BC0082"/>
                </a:solidFill>
              </a:rPr>
              <a:t>chất</a:t>
            </a:r>
            <a:endParaRPr lang="en-US" sz="2200" dirty="0">
              <a:solidFill>
                <a:srgbClr val="BC008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200" u="sng" dirty="0" smtClean="0">
                <a:solidFill>
                  <a:srgbClr val="008000"/>
                </a:solidFill>
              </a:rPr>
              <a:t>ĐỊNH </a:t>
            </a:r>
            <a:r>
              <a:rPr lang="en-US" sz="2200" u="sng" dirty="0" err="1" smtClean="0">
                <a:solidFill>
                  <a:srgbClr val="008000"/>
                </a:solidFill>
              </a:rPr>
              <a:t>Lí</a:t>
            </a:r>
            <a:r>
              <a:rPr lang="en-US" sz="2200" u="sng" dirty="0" smtClean="0">
                <a:solidFill>
                  <a:srgbClr val="008000"/>
                </a:solidFill>
              </a:rPr>
              <a:t> 1: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trong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hình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thang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cân</a:t>
            </a:r>
            <a:r>
              <a:rPr lang="en-US" sz="2200" dirty="0">
                <a:solidFill>
                  <a:srgbClr val="008000"/>
                </a:solidFill>
              </a:rPr>
              <a:t>, </a:t>
            </a:r>
            <a:r>
              <a:rPr lang="en-US" sz="2200" dirty="0" err="1">
                <a:solidFill>
                  <a:srgbClr val="008000"/>
                </a:solidFill>
              </a:rPr>
              <a:t>hai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cạnh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bên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>
                <a:solidFill>
                  <a:srgbClr val="008000"/>
                </a:solidFill>
              </a:rPr>
              <a:t>bằng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nhau</a:t>
            </a:r>
            <a:endParaRPr lang="en-US" sz="2200" u="sng" dirty="0">
              <a:solidFill>
                <a:srgbClr val="008000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175177" y="49211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 err="1">
                <a:solidFill>
                  <a:srgbClr val="5800B0"/>
                </a:solidFill>
              </a:rPr>
              <a:t>Chứng</a:t>
            </a:r>
            <a:r>
              <a:rPr lang="en-US" sz="2200" u="sng" dirty="0">
                <a:solidFill>
                  <a:srgbClr val="5800B0"/>
                </a:solidFill>
              </a:rPr>
              <a:t> minh</a:t>
            </a:r>
          </a:p>
        </p:txBody>
      </p:sp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6248400" y="1828800"/>
            <a:ext cx="2819400" cy="1600200"/>
            <a:chOff x="3552" y="1008"/>
            <a:chExt cx="1776" cy="1008"/>
          </a:xfrm>
        </p:grpSpPr>
        <p:grpSp>
          <p:nvGrpSpPr>
            <p:cNvPr id="11309" name="Group 39"/>
            <p:cNvGrpSpPr>
              <a:grpSpLocks/>
            </p:cNvGrpSpPr>
            <p:nvPr/>
          </p:nvGrpSpPr>
          <p:grpSpPr bwMode="auto">
            <a:xfrm>
              <a:off x="3792" y="1728"/>
              <a:ext cx="1248" cy="96"/>
              <a:chOff x="3792" y="1728"/>
              <a:chExt cx="1248" cy="96"/>
            </a:xfrm>
          </p:grpSpPr>
          <p:sp>
            <p:nvSpPr>
              <p:cNvPr id="11322" name="Arc 36"/>
              <p:cNvSpPr>
                <a:spLocks/>
              </p:cNvSpPr>
              <p:nvPr/>
            </p:nvSpPr>
            <p:spPr bwMode="auto">
              <a:xfrm>
                <a:off x="3792" y="1728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3" name="Arc 38"/>
              <p:cNvSpPr>
                <a:spLocks/>
              </p:cNvSpPr>
              <p:nvPr/>
            </p:nvSpPr>
            <p:spPr bwMode="auto">
              <a:xfrm flipH="1">
                <a:off x="4944" y="172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0" name="Group 46"/>
            <p:cNvGrpSpPr>
              <a:grpSpLocks/>
            </p:cNvGrpSpPr>
            <p:nvPr/>
          </p:nvGrpSpPr>
          <p:grpSpPr bwMode="auto">
            <a:xfrm>
              <a:off x="3552" y="1008"/>
              <a:ext cx="1776" cy="1008"/>
              <a:chOff x="3552" y="1008"/>
              <a:chExt cx="1776" cy="1008"/>
            </a:xfrm>
          </p:grpSpPr>
          <p:sp>
            <p:nvSpPr>
              <p:cNvPr id="11311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00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BC0082"/>
                    </a:solidFill>
                  </a:rPr>
                  <a:t>A</a:t>
                </a:r>
              </a:p>
            </p:txBody>
          </p:sp>
          <p:sp>
            <p:nvSpPr>
              <p:cNvPr id="11312" name="Text Box 42"/>
              <p:cNvSpPr txBox="1">
                <a:spLocks noChangeArrowheads="1"/>
              </p:cNvSpPr>
              <p:nvPr/>
            </p:nvSpPr>
            <p:spPr bwMode="auto">
              <a:xfrm>
                <a:off x="4704" y="101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BC0082"/>
                    </a:solidFill>
                  </a:rPr>
                  <a:t>B</a:t>
                </a:r>
              </a:p>
            </p:txBody>
          </p:sp>
          <p:grpSp>
            <p:nvGrpSpPr>
              <p:cNvPr id="11313" name="Group 45"/>
              <p:cNvGrpSpPr>
                <a:grpSpLocks/>
              </p:cNvGrpSpPr>
              <p:nvPr/>
            </p:nvGrpSpPr>
            <p:grpSpPr bwMode="auto">
              <a:xfrm>
                <a:off x="3552" y="1200"/>
                <a:ext cx="1776" cy="816"/>
                <a:chOff x="3552" y="1200"/>
                <a:chExt cx="1776" cy="816"/>
              </a:xfrm>
            </p:grpSpPr>
            <p:grpSp>
              <p:nvGrpSpPr>
                <p:cNvPr id="11314" name="Group 35"/>
                <p:cNvGrpSpPr>
                  <a:grpSpLocks/>
                </p:cNvGrpSpPr>
                <p:nvPr/>
              </p:nvGrpSpPr>
              <p:grpSpPr bwMode="auto">
                <a:xfrm>
                  <a:off x="3744" y="1200"/>
                  <a:ext cx="1344" cy="624"/>
                  <a:chOff x="2880" y="1584"/>
                  <a:chExt cx="2304" cy="1152"/>
                </a:xfrm>
              </p:grpSpPr>
              <p:grpSp>
                <p:nvGrpSpPr>
                  <p:cNvPr id="1131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880" y="1584"/>
                    <a:ext cx="2304" cy="1152"/>
                    <a:chOff x="2880" y="1584"/>
                    <a:chExt cx="2304" cy="1152"/>
                  </a:xfrm>
                </p:grpSpPr>
                <p:sp>
                  <p:nvSpPr>
                    <p:cNvPr id="1131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584"/>
                      <a:ext cx="1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0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1584"/>
                      <a:ext cx="576" cy="1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1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584"/>
                      <a:ext cx="576" cy="1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1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736"/>
                    <a:ext cx="230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C008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088" y="177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BC0082"/>
                      </a:solidFill>
                    </a:rPr>
                    <a:t>C</a:t>
                  </a:r>
                </a:p>
              </p:txBody>
            </p:sp>
            <p:sp>
              <p:nvSpPr>
                <p:cNvPr id="1131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552" y="1785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BC0082"/>
                      </a:solidFill>
                    </a:rPr>
                    <a:t>D</a:t>
                  </a:r>
                </a:p>
              </p:txBody>
            </p:sp>
          </p:grpSp>
        </p:grpSp>
      </p:grpSp>
      <p:sp>
        <p:nvSpPr>
          <p:cNvPr id="32817" name="Line 49"/>
          <p:cNvSpPr>
            <a:spLocks noChangeShapeType="1"/>
          </p:cNvSpPr>
          <p:nvPr/>
        </p:nvSpPr>
        <p:spPr bwMode="auto">
          <a:xfrm flipH="1" flipV="1">
            <a:off x="7620000" y="1143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 flipV="1">
            <a:off x="7086600" y="1143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0" y="2057400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BC0082"/>
                </a:solidFill>
              </a:rPr>
              <a:t>Xét</a:t>
            </a:r>
            <a:r>
              <a:rPr lang="en-US" sz="2200" dirty="0">
                <a:solidFill>
                  <a:srgbClr val="BC0082"/>
                </a:solidFill>
              </a:rPr>
              <a:t> </a:t>
            </a:r>
            <a:r>
              <a:rPr lang="en-US" sz="2200" dirty="0" err="1">
                <a:solidFill>
                  <a:srgbClr val="BC0082"/>
                </a:solidFill>
              </a:rPr>
              <a:t>hai</a:t>
            </a:r>
            <a:r>
              <a:rPr lang="en-US" sz="2200" dirty="0">
                <a:solidFill>
                  <a:srgbClr val="BC0082"/>
                </a:solidFill>
              </a:rPr>
              <a:t> </a:t>
            </a:r>
            <a:r>
              <a:rPr lang="en-US" sz="2200" dirty="0" err="1">
                <a:solidFill>
                  <a:srgbClr val="BC0082"/>
                </a:solidFill>
              </a:rPr>
              <a:t>trường</a:t>
            </a:r>
            <a:r>
              <a:rPr lang="en-US" sz="2200" dirty="0">
                <a:solidFill>
                  <a:srgbClr val="BC0082"/>
                </a:solidFill>
              </a:rPr>
              <a:t> </a:t>
            </a:r>
            <a:r>
              <a:rPr lang="en-US" sz="2200" dirty="0" err="1">
                <a:solidFill>
                  <a:srgbClr val="BC0082"/>
                </a:solidFill>
              </a:rPr>
              <a:t>hợp</a:t>
            </a:r>
            <a:r>
              <a:rPr lang="en-US" sz="2200" dirty="0">
                <a:solidFill>
                  <a:srgbClr val="BC0082"/>
                </a:solidFill>
              </a:rPr>
              <a:t> </a:t>
            </a:r>
            <a:r>
              <a:rPr lang="en-US" sz="2200" dirty="0" err="1">
                <a:solidFill>
                  <a:srgbClr val="BC0082"/>
                </a:solidFill>
              </a:rPr>
              <a:t>sau</a:t>
            </a:r>
            <a:r>
              <a:rPr lang="en-US" sz="2200" dirty="0">
                <a:solidFill>
                  <a:srgbClr val="BC0082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BC0082"/>
                </a:solidFill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BC0082"/>
                </a:solidFill>
              </a:rPr>
              <a:t>, </a:t>
            </a:r>
            <a:r>
              <a:rPr lang="en-US" sz="2400" b="1" dirty="0" err="1"/>
              <a:t>Nếu</a:t>
            </a:r>
            <a:r>
              <a:rPr lang="en-US" sz="2400" b="1" dirty="0"/>
              <a:t> AD </a:t>
            </a:r>
            <a:r>
              <a:rPr lang="en-US" sz="2400" b="1" dirty="0" err="1"/>
              <a:t>cắt</a:t>
            </a:r>
            <a:r>
              <a:rPr lang="en-US" sz="2400" b="1" dirty="0"/>
              <a:t> BC ở O  </a:t>
            </a: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7467600" y="762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7010400" y="20574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7934325" y="2066925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823" name="Text Box 55"/>
          <p:cNvSpPr txBox="1">
            <a:spLocks noChangeArrowheads="1"/>
          </p:cNvSpPr>
          <p:nvPr/>
        </p:nvSpPr>
        <p:spPr bwMode="auto">
          <a:xfrm>
            <a:off x="7105650" y="1828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7810500" y="1828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2</a:t>
            </a:r>
          </a:p>
        </p:txBody>
      </p:sp>
      <p:grpSp>
        <p:nvGrpSpPr>
          <p:cNvPr id="32833" name="Group 65"/>
          <p:cNvGrpSpPr>
            <a:grpSpLocks/>
          </p:cNvGrpSpPr>
          <p:nvPr/>
        </p:nvGrpSpPr>
        <p:grpSpPr bwMode="auto">
          <a:xfrm>
            <a:off x="76200" y="3111499"/>
            <a:ext cx="2019300" cy="455613"/>
            <a:chOff x="48" y="2448"/>
            <a:chExt cx="1272" cy="287"/>
          </a:xfrm>
        </p:grpSpPr>
        <p:sp>
          <p:nvSpPr>
            <p:cNvPr id="11306" name="Text Box 59"/>
            <p:cNvSpPr txBox="1">
              <a:spLocks noChangeArrowheads="1"/>
            </p:cNvSpPr>
            <p:nvPr/>
          </p:nvSpPr>
          <p:spPr bwMode="auto">
            <a:xfrm>
              <a:off x="48" y="2466"/>
              <a:ext cx="48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D600D6"/>
                  </a:solidFill>
                </a:rPr>
                <a:t>Xét </a:t>
              </a:r>
            </a:p>
          </p:txBody>
        </p:sp>
        <p:graphicFrame>
          <p:nvGraphicFramePr>
            <p:cNvPr id="11307" name="Object 62"/>
            <p:cNvGraphicFramePr>
              <a:graphicFrameLocks noChangeAspect="1"/>
            </p:cNvGraphicFramePr>
            <p:nvPr/>
          </p:nvGraphicFramePr>
          <p:xfrm>
            <a:off x="378" y="2496"/>
            <a:ext cx="53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1" name="Equation" r:id="rId3" imgW="482391" imgH="203112" progId="Equation.DSMT4">
                    <p:embed/>
                  </p:oleObj>
                </mc:Choice>
                <mc:Fallback>
                  <p:oleObj name="Equation" r:id="rId3" imgW="482391" imgH="203112" progId="Equation.DSMT4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" y="2496"/>
                          <a:ext cx="53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8" name="Text Box 64"/>
            <p:cNvSpPr txBox="1">
              <a:spLocks noChangeArrowheads="1"/>
            </p:cNvSpPr>
            <p:nvPr/>
          </p:nvSpPr>
          <p:spPr bwMode="auto">
            <a:xfrm>
              <a:off x="888" y="2448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D600D6"/>
                  </a:solidFill>
                </a:rPr>
                <a:t>có:</a:t>
              </a:r>
            </a:p>
          </p:txBody>
        </p:sp>
      </p:grpSp>
      <p:graphicFrame>
        <p:nvGraphicFramePr>
          <p:cNvPr id="3283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04597"/>
              </p:ext>
            </p:extLst>
          </p:nvPr>
        </p:nvGraphicFramePr>
        <p:xfrm>
          <a:off x="3733800" y="32004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5" imgW="1333500" imgH="203200" progId="Equation.DSMT4">
                  <p:embed/>
                </p:oleObj>
              </mc:Choice>
              <mc:Fallback>
                <p:oleObj name="Equation" r:id="rId5" imgW="1333500" imgH="2032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004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Text Box 70"/>
          <p:cNvSpPr txBox="1">
            <a:spLocks noChangeArrowheads="1"/>
          </p:cNvSpPr>
          <p:nvPr/>
        </p:nvSpPr>
        <p:spPr bwMode="auto">
          <a:xfrm>
            <a:off x="0" y="458787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839" name="Text Box 71"/>
          <p:cNvSpPr txBox="1">
            <a:spLocks noChangeArrowheads="1"/>
          </p:cNvSpPr>
          <p:nvPr/>
        </p:nvSpPr>
        <p:spPr bwMode="auto">
          <a:xfrm>
            <a:off x="152400" y="3597931"/>
            <a:ext cx="15687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D600D6"/>
                </a:solidFill>
              </a:rPr>
              <a:t>Mặt</a:t>
            </a:r>
            <a:r>
              <a:rPr lang="en-US" sz="2200" dirty="0">
                <a:solidFill>
                  <a:srgbClr val="D600D6"/>
                </a:solidFill>
              </a:rPr>
              <a:t> </a:t>
            </a:r>
            <a:r>
              <a:rPr lang="en-US" sz="2200" dirty="0" err="1">
                <a:solidFill>
                  <a:srgbClr val="D600D6"/>
                </a:solidFill>
              </a:rPr>
              <a:t>khác</a:t>
            </a:r>
            <a:r>
              <a:rPr lang="en-US" sz="2200" dirty="0">
                <a:solidFill>
                  <a:srgbClr val="D600D6"/>
                </a:solidFill>
              </a:rPr>
              <a:t>:</a:t>
            </a:r>
          </a:p>
        </p:txBody>
      </p: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3219450" y="3584467"/>
            <a:ext cx="83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D600D6"/>
                </a:solidFill>
              </a:rPr>
              <a:t>Nên</a:t>
            </a:r>
            <a:endParaRPr lang="en-US" sz="2200" dirty="0">
              <a:solidFill>
                <a:srgbClr val="D600D6"/>
              </a:solidFill>
            </a:endParaRPr>
          </a:p>
        </p:txBody>
      </p:sp>
      <p:grpSp>
        <p:nvGrpSpPr>
          <p:cNvPr id="32852" name="Group 84"/>
          <p:cNvGrpSpPr>
            <a:grpSpLocks/>
          </p:cNvGrpSpPr>
          <p:nvPr/>
        </p:nvGrpSpPr>
        <p:grpSpPr bwMode="auto">
          <a:xfrm>
            <a:off x="5638800" y="3581399"/>
            <a:ext cx="3028950" cy="427038"/>
            <a:chOff x="2460" y="2861"/>
            <a:chExt cx="1908" cy="269"/>
          </a:xfrm>
        </p:grpSpPr>
        <p:graphicFrame>
          <p:nvGraphicFramePr>
            <p:cNvPr id="11302" name="Object 81"/>
            <p:cNvGraphicFramePr>
              <a:graphicFrameLocks noChangeAspect="1"/>
            </p:cNvGraphicFramePr>
            <p:nvPr/>
          </p:nvGraphicFramePr>
          <p:xfrm>
            <a:off x="2460" y="2934"/>
            <a:ext cx="62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3" name="Equation" r:id="rId7" imgW="647419" imgH="203112" progId="Equation.DSMT4">
                    <p:embed/>
                  </p:oleObj>
                </mc:Choice>
                <mc:Fallback>
                  <p:oleObj name="Equation" r:id="rId7" imgW="647419" imgH="203112" progId="Equation.DSMT4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0" y="2934"/>
                          <a:ext cx="624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3" name="Text Box 83"/>
            <p:cNvSpPr txBox="1">
              <a:spLocks noChangeArrowheads="1"/>
            </p:cNvSpPr>
            <p:nvPr/>
          </p:nvSpPr>
          <p:spPr bwMode="auto">
            <a:xfrm>
              <a:off x="3072" y="2861"/>
              <a:ext cx="129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err="1">
                  <a:solidFill>
                    <a:srgbClr val="D600D6"/>
                  </a:solidFill>
                </a:rPr>
                <a:t>cân</a:t>
              </a:r>
              <a:r>
                <a:rPr lang="en-US" sz="2200" dirty="0">
                  <a:solidFill>
                    <a:srgbClr val="D600D6"/>
                  </a:solidFill>
                </a:rPr>
                <a:t> </a:t>
              </a:r>
              <a:r>
                <a:rPr lang="en-US" sz="2200" dirty="0" err="1">
                  <a:solidFill>
                    <a:srgbClr val="D600D6"/>
                  </a:solidFill>
                </a:rPr>
                <a:t>tại</a:t>
              </a:r>
              <a:r>
                <a:rPr lang="en-US" sz="2200" dirty="0">
                  <a:solidFill>
                    <a:srgbClr val="D600D6"/>
                  </a:solidFill>
                </a:rPr>
                <a:t> O</a:t>
              </a:r>
            </a:p>
          </p:txBody>
        </p:sp>
      </p:grpSp>
      <p:graphicFrame>
        <p:nvGraphicFramePr>
          <p:cNvPr id="32853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73596"/>
              </p:ext>
            </p:extLst>
          </p:nvPr>
        </p:nvGraphicFramePr>
        <p:xfrm>
          <a:off x="1524000" y="4011505"/>
          <a:ext cx="3164472" cy="40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9" imgW="1307532" imgH="203112" progId="Equation.DSMT4">
                  <p:embed/>
                </p:oleObj>
              </mc:Choice>
              <mc:Fallback>
                <p:oleObj name="Equation" r:id="rId9" imgW="1307532" imgH="203112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11505"/>
                        <a:ext cx="3164472" cy="409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55" name="Text Box 87"/>
          <p:cNvSpPr txBox="1">
            <a:spLocks noChangeArrowheads="1"/>
          </p:cNvSpPr>
          <p:nvPr/>
        </p:nvSpPr>
        <p:spPr bwMode="auto">
          <a:xfrm>
            <a:off x="76200" y="4343400"/>
            <a:ext cx="563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D600D6"/>
                </a:solidFill>
              </a:rPr>
              <a:t>Từ</a:t>
            </a:r>
            <a:r>
              <a:rPr lang="en-US" sz="2200" dirty="0">
                <a:solidFill>
                  <a:srgbClr val="D600D6"/>
                </a:solidFill>
              </a:rPr>
              <a:t> (1) </a:t>
            </a:r>
            <a:r>
              <a:rPr lang="en-US" sz="2200" dirty="0" err="1">
                <a:solidFill>
                  <a:srgbClr val="D600D6"/>
                </a:solidFill>
              </a:rPr>
              <a:t>và</a:t>
            </a:r>
            <a:r>
              <a:rPr lang="en-US" sz="2200" dirty="0">
                <a:solidFill>
                  <a:srgbClr val="D600D6"/>
                </a:solidFill>
              </a:rPr>
              <a:t> (2) </a:t>
            </a:r>
            <a:r>
              <a:rPr lang="en-US" sz="2200" dirty="0" err="1">
                <a:solidFill>
                  <a:srgbClr val="D600D6"/>
                </a:solidFill>
              </a:rPr>
              <a:t>suy</a:t>
            </a:r>
            <a:r>
              <a:rPr lang="en-US" sz="2200" dirty="0">
                <a:solidFill>
                  <a:srgbClr val="D600D6"/>
                </a:solidFill>
              </a:rPr>
              <a:t> </a:t>
            </a:r>
            <a:r>
              <a:rPr lang="en-US" sz="2200" dirty="0" err="1">
                <a:solidFill>
                  <a:srgbClr val="D600D6"/>
                </a:solidFill>
              </a:rPr>
              <a:t>ra</a:t>
            </a:r>
            <a:r>
              <a:rPr lang="en-US" sz="2200" dirty="0">
                <a:solidFill>
                  <a:srgbClr val="D600D6"/>
                </a:solidFill>
              </a:rPr>
              <a:t>: OD – OA = OC – OD.</a:t>
            </a:r>
          </a:p>
        </p:txBody>
      </p:sp>
      <p:sp>
        <p:nvSpPr>
          <p:cNvPr id="32856" name="Text Box 88"/>
          <p:cNvSpPr txBox="1">
            <a:spLocks noChangeArrowheads="1"/>
          </p:cNvSpPr>
          <p:nvPr/>
        </p:nvSpPr>
        <p:spPr bwMode="auto">
          <a:xfrm>
            <a:off x="2590800" y="4648200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Hay: AD = BC</a:t>
            </a:r>
          </a:p>
        </p:txBody>
      </p:sp>
      <p:sp>
        <p:nvSpPr>
          <p:cNvPr id="32861" name="Text Box 93"/>
          <p:cNvSpPr txBox="1">
            <a:spLocks noChangeArrowheads="1"/>
          </p:cNvSpPr>
          <p:nvPr/>
        </p:nvSpPr>
        <p:spPr bwMode="auto">
          <a:xfrm>
            <a:off x="76200" y="5017145"/>
            <a:ext cx="56387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2</a:t>
            </a:r>
            <a:r>
              <a:rPr lang="en-US" sz="2200" dirty="0">
                <a:solidFill>
                  <a:schemeClr val="hlink"/>
                </a:solidFill>
              </a:rPr>
              <a:t>. </a:t>
            </a:r>
            <a:r>
              <a:rPr lang="en-US" sz="2400" b="1" dirty="0" err="1"/>
              <a:t>Nếu</a:t>
            </a:r>
            <a:r>
              <a:rPr lang="en-US" sz="2400" b="1" dirty="0"/>
              <a:t> AD//</a:t>
            </a:r>
            <a:r>
              <a:rPr lang="en-US" sz="2400" b="1" dirty="0" smtClean="0"/>
              <a:t>BC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</a:rPr>
              <a:t>     Theo </a:t>
            </a:r>
            <a:r>
              <a:rPr lang="en-US" sz="2400" dirty="0" err="1" smtClean="0">
                <a:solidFill>
                  <a:schemeClr val="hlink"/>
                </a:solidFill>
              </a:rPr>
              <a:t>nhận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xét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hình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thang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đăc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biệt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     </a:t>
            </a:r>
            <a:r>
              <a:rPr lang="en-US" sz="2200" dirty="0" smtClean="0">
                <a:solidFill>
                  <a:schemeClr val="hlink"/>
                </a:solidFill>
              </a:rPr>
              <a:t>=&gt;  </a:t>
            </a:r>
            <a:r>
              <a:rPr lang="en-US" sz="2200" dirty="0">
                <a:solidFill>
                  <a:schemeClr val="hlink"/>
                </a:solidFill>
              </a:rPr>
              <a:t>AD = BC </a:t>
            </a:r>
            <a:r>
              <a:rPr lang="en-US" sz="2200" dirty="0" smtClean="0">
                <a:solidFill>
                  <a:schemeClr val="hlink"/>
                </a:solidFill>
              </a:rPr>
              <a:t>( </a:t>
            </a:r>
            <a:r>
              <a:rPr lang="en-US" sz="2200" dirty="0" err="1" smtClean="0">
                <a:solidFill>
                  <a:schemeClr val="hlink"/>
                </a:solidFill>
              </a:rPr>
              <a:t>hai</a:t>
            </a:r>
            <a:r>
              <a:rPr lang="en-US" sz="2200" dirty="0" smtClean="0">
                <a:solidFill>
                  <a:schemeClr val="hlink"/>
                </a:solidFill>
              </a:rPr>
              <a:t> </a:t>
            </a:r>
            <a:r>
              <a:rPr lang="en-US" sz="2200" dirty="0" err="1" smtClean="0">
                <a:solidFill>
                  <a:schemeClr val="hlink"/>
                </a:solidFill>
              </a:rPr>
              <a:t>cạnh</a:t>
            </a:r>
            <a:r>
              <a:rPr lang="en-US" sz="2200" dirty="0" smtClean="0">
                <a:solidFill>
                  <a:schemeClr val="hlink"/>
                </a:solidFill>
              </a:rPr>
              <a:t> </a:t>
            </a:r>
            <a:r>
              <a:rPr lang="en-US" sz="2200" dirty="0" err="1" smtClean="0">
                <a:solidFill>
                  <a:schemeClr val="hlink"/>
                </a:solidFill>
              </a:rPr>
              <a:t>bên</a:t>
            </a:r>
            <a:r>
              <a:rPr lang="en-US" sz="2200" dirty="0" smtClean="0">
                <a:solidFill>
                  <a:schemeClr val="hlink"/>
                </a:solidFill>
              </a:rPr>
              <a:t> </a:t>
            </a:r>
            <a:r>
              <a:rPr lang="en-US" sz="2200" dirty="0" err="1" smtClean="0">
                <a:solidFill>
                  <a:schemeClr val="hlink"/>
                </a:solidFill>
              </a:rPr>
              <a:t>bằng</a:t>
            </a:r>
            <a:r>
              <a:rPr lang="en-US" sz="2200" dirty="0" smtClean="0">
                <a:solidFill>
                  <a:schemeClr val="hlink"/>
                </a:solidFill>
              </a:rPr>
              <a:t> </a:t>
            </a:r>
            <a:r>
              <a:rPr lang="en-US" sz="2200" dirty="0" err="1" smtClean="0">
                <a:solidFill>
                  <a:schemeClr val="hlink"/>
                </a:solidFill>
              </a:rPr>
              <a:t>nhau</a:t>
            </a:r>
            <a:r>
              <a:rPr lang="en-US" sz="2200" dirty="0" smtClean="0">
                <a:solidFill>
                  <a:schemeClr val="hlink"/>
                </a:solidFill>
              </a:rPr>
              <a:t>)</a:t>
            </a:r>
            <a:endParaRPr lang="en-US" sz="2200" dirty="0">
              <a:solidFill>
                <a:schemeClr val="hlin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838200"/>
            <a:ext cx="2209800" cy="1357313"/>
            <a:chOff x="-2590800" y="1614488"/>
            <a:chExt cx="2209800" cy="1357313"/>
          </a:xfrm>
        </p:grpSpPr>
        <p:grpSp>
          <p:nvGrpSpPr>
            <p:cNvPr id="32796" name="Group 28"/>
            <p:cNvGrpSpPr>
              <a:grpSpLocks/>
            </p:cNvGrpSpPr>
            <p:nvPr/>
          </p:nvGrpSpPr>
          <p:grpSpPr bwMode="auto">
            <a:xfrm>
              <a:off x="-2590800" y="1614488"/>
              <a:ext cx="2209800" cy="1357313"/>
              <a:chOff x="0" y="1209"/>
              <a:chExt cx="1392" cy="855"/>
            </a:xfrm>
          </p:grpSpPr>
          <p:sp>
            <p:nvSpPr>
              <p:cNvPr id="11324" name="Line 20"/>
              <p:cNvSpPr>
                <a:spLocks noChangeShapeType="1"/>
              </p:cNvSpPr>
              <p:nvPr/>
            </p:nvSpPr>
            <p:spPr bwMode="auto">
              <a:xfrm>
                <a:off x="288" y="1363"/>
                <a:ext cx="0" cy="70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Line 21"/>
              <p:cNvSpPr>
                <a:spLocks noChangeShapeType="1"/>
              </p:cNvSpPr>
              <p:nvPr/>
            </p:nvSpPr>
            <p:spPr bwMode="auto">
              <a:xfrm>
                <a:off x="144" y="1776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Text Box 22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5800B0"/>
                    </a:solidFill>
                  </a:rPr>
                  <a:t>GT</a:t>
                </a:r>
              </a:p>
            </p:txBody>
          </p:sp>
          <p:sp>
            <p:nvSpPr>
              <p:cNvPr id="11327" name="Text Box 23"/>
              <p:cNvSpPr txBox="1">
                <a:spLocks noChangeArrowheads="1"/>
              </p:cNvSpPr>
              <p:nvPr/>
            </p:nvSpPr>
            <p:spPr bwMode="auto">
              <a:xfrm>
                <a:off x="0" y="1776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5800B0"/>
                    </a:solidFill>
                  </a:rPr>
                  <a:t>KL</a:t>
                </a:r>
              </a:p>
            </p:txBody>
          </p:sp>
          <p:sp>
            <p:nvSpPr>
              <p:cNvPr id="11328" name="Text Box 24"/>
              <p:cNvSpPr txBox="1">
                <a:spLocks noChangeArrowheads="1"/>
              </p:cNvSpPr>
              <p:nvPr/>
            </p:nvSpPr>
            <p:spPr bwMode="auto">
              <a:xfrm>
                <a:off x="288" y="1209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5800B0"/>
                    </a:solidFill>
                  </a:rPr>
                  <a:t>ABCD; AB//CD</a:t>
                </a:r>
              </a:p>
            </p:txBody>
          </p:sp>
          <p:sp>
            <p:nvSpPr>
              <p:cNvPr id="11330" name="Text Box 27"/>
              <p:cNvSpPr txBox="1">
                <a:spLocks noChangeArrowheads="1"/>
              </p:cNvSpPr>
              <p:nvPr/>
            </p:nvSpPr>
            <p:spPr bwMode="auto">
              <a:xfrm>
                <a:off x="288" y="1776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5800B0"/>
                    </a:solidFill>
                  </a:rPr>
                  <a:t>AD = BC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-2094057" y="2052637"/>
              <a:ext cx="1463675" cy="538163"/>
              <a:chOff x="8747125" y="1194593"/>
              <a:chExt cx="1463675" cy="538163"/>
            </a:xfrm>
          </p:grpSpPr>
          <p:sp>
            <p:nvSpPr>
              <p:cNvPr id="68" name="Rectangle 20"/>
              <p:cNvSpPr>
                <a:spLocks noChangeArrowheads="1"/>
              </p:cNvSpPr>
              <p:nvPr/>
            </p:nvSpPr>
            <p:spPr bwMode="auto">
              <a:xfrm>
                <a:off x="8747125" y="1270835"/>
                <a:ext cx="1463675" cy="461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9700CC"/>
                    </a:solidFill>
                  </a:rPr>
                  <a:t> </a:t>
                </a:r>
                <a:r>
                  <a:rPr lang="en-US" sz="2400" dirty="0">
                    <a:solidFill>
                      <a:srgbClr val="9700CC"/>
                    </a:solidFill>
                  </a:rPr>
                  <a:t>C  =   </a:t>
                </a:r>
                <a:r>
                  <a:rPr lang="en-US" sz="2400" dirty="0" smtClean="0">
                    <a:solidFill>
                      <a:srgbClr val="9700CC"/>
                    </a:solidFill>
                  </a:rPr>
                  <a:t>D</a:t>
                </a:r>
                <a:endParaRPr lang="en-US" sz="2400" dirty="0">
                  <a:solidFill>
                    <a:srgbClr val="9700CC"/>
                  </a:solidFill>
                </a:endParaRPr>
              </a:p>
            </p:txBody>
          </p:sp>
          <p:sp>
            <p:nvSpPr>
              <p:cNvPr id="69" name="Line 21"/>
              <p:cNvSpPr>
                <a:spLocks noChangeShapeType="1"/>
              </p:cNvSpPr>
              <p:nvPr/>
            </p:nvSpPr>
            <p:spPr bwMode="auto">
              <a:xfrm>
                <a:off x="8968028" y="1207300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>
                <a:off x="9783907" y="1194593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3"/>
              <p:cNvSpPr>
                <a:spLocks noChangeShapeType="1"/>
              </p:cNvSpPr>
              <p:nvPr/>
            </p:nvSpPr>
            <p:spPr bwMode="auto">
              <a:xfrm flipV="1">
                <a:off x="8783301" y="1207300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4"/>
              <p:cNvSpPr>
                <a:spLocks noChangeShapeType="1"/>
              </p:cNvSpPr>
              <p:nvPr/>
            </p:nvSpPr>
            <p:spPr bwMode="auto">
              <a:xfrm flipV="1">
                <a:off x="9599180" y="1207300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824662" y="3033712"/>
            <a:ext cx="2594938" cy="537907"/>
            <a:chOff x="-1941657" y="3957637"/>
            <a:chExt cx="2097173" cy="537907"/>
          </a:xfrm>
        </p:grpSpPr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</a:t>
              </a:r>
              <a:r>
                <a:rPr lang="en-US" sz="2400" dirty="0">
                  <a:solidFill>
                    <a:srgbClr val="9700CC"/>
                  </a:solidFill>
                </a:rPr>
                <a:t>C  </a:t>
              </a:r>
              <a:r>
                <a:rPr lang="en-US" sz="2400" dirty="0" smtClean="0">
                  <a:solidFill>
                    <a:srgbClr val="9700CC"/>
                  </a:solidFill>
                </a:rPr>
                <a:t> =   D  (</a:t>
              </a:r>
              <a:r>
                <a:rPr lang="en-US" sz="2400" dirty="0" err="1" smtClean="0">
                  <a:solidFill>
                    <a:srgbClr val="9700CC"/>
                  </a:solidFill>
                </a:rPr>
                <a:t>gt</a:t>
              </a:r>
              <a:r>
                <a:rPr lang="en-US" sz="2400" dirty="0" smtClean="0">
                  <a:solidFill>
                    <a:srgbClr val="9700CC"/>
                  </a:solidFill>
                </a:rPr>
                <a:t>)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-1014587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 flipV="1">
              <a:off x="-119931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47800" y="3521731"/>
            <a:ext cx="2594938" cy="537907"/>
            <a:chOff x="-1941657" y="3957637"/>
            <a:chExt cx="2097173" cy="537907"/>
          </a:xfrm>
        </p:grpSpPr>
        <p:sp>
          <p:nvSpPr>
            <p:cNvPr id="85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A</a:t>
              </a:r>
              <a:r>
                <a:rPr lang="en-US" sz="1400" dirty="0" smtClean="0">
                  <a:solidFill>
                    <a:srgbClr val="9700CC"/>
                  </a:solidFill>
                </a:rPr>
                <a:t>1</a:t>
              </a:r>
              <a:r>
                <a:rPr lang="en-US" sz="2400" dirty="0" smtClean="0">
                  <a:solidFill>
                    <a:srgbClr val="9700CC"/>
                  </a:solidFill>
                </a:rPr>
                <a:t>   =    B</a:t>
              </a:r>
              <a:r>
                <a:rPr lang="en-US" sz="1400" dirty="0" smtClean="0">
                  <a:solidFill>
                    <a:srgbClr val="9700CC"/>
                  </a:solidFill>
                </a:rPr>
                <a:t>1</a:t>
              </a:r>
              <a:r>
                <a:rPr lang="en-US" sz="2400" dirty="0" smtClean="0">
                  <a:solidFill>
                    <a:srgbClr val="9700CC"/>
                  </a:solidFill>
                </a:rPr>
                <a:t>   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86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2"/>
            <p:cNvSpPr>
              <a:spLocks noChangeShapeType="1"/>
            </p:cNvSpPr>
            <p:nvPr/>
          </p:nvSpPr>
          <p:spPr bwMode="auto">
            <a:xfrm>
              <a:off x="-904875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4"/>
            <p:cNvSpPr>
              <a:spLocks noChangeShapeType="1"/>
            </p:cNvSpPr>
            <p:nvPr/>
          </p:nvSpPr>
          <p:spPr bwMode="auto">
            <a:xfrm flipV="1">
              <a:off x="-1089602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62400" y="3500693"/>
            <a:ext cx="2594938" cy="537907"/>
            <a:chOff x="-1941657" y="3957637"/>
            <a:chExt cx="2097173" cy="537907"/>
          </a:xfrm>
        </p:grpSpPr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A</a:t>
              </a:r>
              <a:r>
                <a:rPr lang="en-US" sz="1400" dirty="0" smtClean="0">
                  <a:solidFill>
                    <a:srgbClr val="9700CC"/>
                  </a:solidFill>
                </a:rPr>
                <a:t>2</a:t>
              </a:r>
              <a:r>
                <a:rPr lang="en-US" sz="2400" dirty="0" smtClean="0">
                  <a:solidFill>
                    <a:srgbClr val="9700CC"/>
                  </a:solidFill>
                </a:rPr>
                <a:t>   =    B</a:t>
              </a:r>
              <a:r>
                <a:rPr lang="en-US" sz="1400" dirty="0" smtClean="0">
                  <a:solidFill>
                    <a:srgbClr val="9700CC"/>
                  </a:solidFill>
                </a:rPr>
                <a:t>2</a:t>
              </a:r>
              <a:r>
                <a:rPr lang="en-US" sz="2400" dirty="0" smtClean="0">
                  <a:solidFill>
                    <a:srgbClr val="9700CC"/>
                  </a:solidFill>
                </a:rPr>
                <a:t>   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-904875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4"/>
            <p:cNvSpPr>
              <a:spLocks noChangeShapeType="1"/>
            </p:cNvSpPr>
            <p:nvPr/>
          </p:nvSpPr>
          <p:spPr bwMode="auto">
            <a:xfrm flipV="1">
              <a:off x="-1089602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43600" y="4724400"/>
            <a:ext cx="3124200" cy="1585913"/>
            <a:chOff x="5334000" y="5119687"/>
            <a:chExt cx="3124200" cy="1585913"/>
          </a:xfrm>
        </p:grpSpPr>
        <p:sp>
          <p:nvSpPr>
            <p:cNvPr id="5" name="Rectangle 4"/>
            <p:cNvSpPr/>
            <p:nvPr/>
          </p:nvSpPr>
          <p:spPr bwMode="auto">
            <a:xfrm>
              <a:off x="5715000" y="5412432"/>
              <a:ext cx="2276475" cy="114076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7924800" y="5119687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BC0082"/>
                  </a:solidFill>
                </a:rPr>
                <a:t>B</a:t>
              </a:r>
            </a:p>
          </p:txBody>
        </p:sp>
        <p:sp>
          <p:nvSpPr>
            <p:cNvPr id="98" name="Text Box 42"/>
            <p:cNvSpPr txBox="1">
              <a:spLocks noChangeArrowheads="1"/>
            </p:cNvSpPr>
            <p:nvPr/>
          </p:nvSpPr>
          <p:spPr bwMode="auto">
            <a:xfrm>
              <a:off x="8077200" y="6338887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BC0082"/>
                  </a:solidFill>
                </a:rPr>
                <a:t>C</a:t>
              </a:r>
              <a:endParaRPr lang="en-US" dirty="0">
                <a:solidFill>
                  <a:srgbClr val="BC0082"/>
                </a:solidFill>
              </a:endParaRPr>
            </a:p>
          </p:txBody>
        </p:sp>
        <p:sp>
          <p:nvSpPr>
            <p:cNvPr id="99" name="Text Box 42"/>
            <p:cNvSpPr txBox="1">
              <a:spLocks noChangeArrowheads="1"/>
            </p:cNvSpPr>
            <p:nvPr/>
          </p:nvSpPr>
          <p:spPr bwMode="auto">
            <a:xfrm>
              <a:off x="5410200" y="5119687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BC0082"/>
                  </a:solidFill>
                </a:rPr>
                <a:t>A</a:t>
              </a:r>
              <a:endParaRPr lang="en-US" dirty="0">
                <a:solidFill>
                  <a:srgbClr val="BC0082"/>
                </a:solidFill>
              </a:endParaRPr>
            </a:p>
          </p:txBody>
        </p:sp>
        <p:sp>
          <p:nvSpPr>
            <p:cNvPr id="100" name="Text Box 42"/>
            <p:cNvSpPr txBox="1">
              <a:spLocks noChangeArrowheads="1"/>
            </p:cNvSpPr>
            <p:nvPr/>
          </p:nvSpPr>
          <p:spPr bwMode="auto">
            <a:xfrm>
              <a:off x="5334000" y="6324600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BC0082"/>
                  </a:solidFill>
                </a:rPr>
                <a:t>D</a:t>
              </a:r>
              <a:endParaRPr lang="en-US" dirty="0">
                <a:solidFill>
                  <a:srgbClr val="BC008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500"/>
                                        <p:tgtEl>
                                          <p:spTgt spid="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2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2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2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7" grpId="0" animBg="1"/>
      <p:bldP spid="32818" grpId="0" animBg="1"/>
      <p:bldP spid="32819" grpId="0"/>
      <p:bldP spid="32820" grpId="0"/>
      <p:bldP spid="32821" grpId="0"/>
      <p:bldP spid="32822" grpId="0"/>
      <p:bldP spid="32823" grpId="0"/>
      <p:bldP spid="32824" grpId="0"/>
      <p:bldP spid="32839" grpId="0"/>
      <p:bldP spid="32842" grpId="0"/>
      <p:bldP spid="32855" grpId="0"/>
      <p:bldP spid="328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</a:t>
            </a:r>
            <a:endParaRPr lang="en-US" sz="2400" b="1" dirty="0">
              <a:solidFill>
                <a:srgbClr val="D600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81" name="Rectangle 65"/>
          <p:cNvSpPr>
            <a:spLocks noChangeArrowheads="1"/>
          </p:cNvSpPr>
          <p:nvPr/>
        </p:nvSpPr>
        <p:spPr bwMode="auto">
          <a:xfrm>
            <a:off x="342900" y="1295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u="sng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u="sng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u="sng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30" name="Picture 70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143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TextBox 56"/>
          <p:cNvSpPr txBox="1">
            <a:spLocks noChangeArrowheads="1"/>
          </p:cNvSpPr>
          <p:nvPr/>
        </p:nvSpPr>
        <p:spPr bwMode="auto">
          <a:xfrm>
            <a:off x="2819400" y="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39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5638800" y="2438400"/>
            <a:ext cx="2819400" cy="1600200"/>
            <a:chOff x="3120" y="2160"/>
            <a:chExt cx="1776" cy="1008"/>
          </a:xfrm>
        </p:grpSpPr>
        <p:grpSp>
          <p:nvGrpSpPr>
            <p:cNvPr id="13347" name="Group 8"/>
            <p:cNvGrpSpPr>
              <a:grpSpLocks/>
            </p:cNvGrpSpPr>
            <p:nvPr/>
          </p:nvGrpSpPr>
          <p:grpSpPr bwMode="auto">
            <a:xfrm>
              <a:off x="3120" y="2160"/>
              <a:ext cx="1776" cy="1008"/>
              <a:chOff x="3552" y="1008"/>
              <a:chExt cx="1776" cy="1008"/>
            </a:xfrm>
          </p:grpSpPr>
          <p:grpSp>
            <p:nvGrpSpPr>
              <p:cNvPr id="13352" name="Group 9"/>
              <p:cNvGrpSpPr>
                <a:grpSpLocks/>
              </p:cNvGrpSpPr>
              <p:nvPr/>
            </p:nvGrpSpPr>
            <p:grpSpPr bwMode="auto">
              <a:xfrm>
                <a:off x="3792" y="1728"/>
                <a:ext cx="1248" cy="96"/>
                <a:chOff x="3792" y="1728"/>
                <a:chExt cx="1248" cy="96"/>
              </a:xfrm>
            </p:grpSpPr>
            <p:sp>
              <p:nvSpPr>
                <p:cNvPr id="13365" name="Arc 10"/>
                <p:cNvSpPr>
                  <a:spLocks/>
                </p:cNvSpPr>
                <p:nvPr/>
              </p:nvSpPr>
              <p:spPr bwMode="auto">
                <a:xfrm>
                  <a:off x="3792" y="172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6" name="Arc 11"/>
                <p:cNvSpPr>
                  <a:spLocks/>
                </p:cNvSpPr>
                <p:nvPr/>
              </p:nvSpPr>
              <p:spPr bwMode="auto">
                <a:xfrm flipH="1">
                  <a:off x="4944" y="1728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53" name="Group 12"/>
              <p:cNvGrpSpPr>
                <a:grpSpLocks/>
              </p:cNvGrpSpPr>
              <p:nvPr/>
            </p:nvGrpSpPr>
            <p:grpSpPr bwMode="auto">
              <a:xfrm>
                <a:off x="3552" y="1008"/>
                <a:ext cx="1776" cy="1008"/>
                <a:chOff x="3552" y="1008"/>
                <a:chExt cx="1776" cy="1008"/>
              </a:xfrm>
            </p:grpSpPr>
            <p:sp>
              <p:nvSpPr>
                <p:cNvPr id="1335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36" y="1008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BC0082"/>
                      </a:solidFill>
                    </a:rPr>
                    <a:t>A</a:t>
                  </a:r>
                </a:p>
              </p:txBody>
            </p:sp>
            <p:sp>
              <p:nvSpPr>
                <p:cNvPr id="1335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704" y="101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BC0082"/>
                      </a:solidFill>
                    </a:rPr>
                    <a:t>B</a:t>
                  </a:r>
                </a:p>
              </p:txBody>
            </p:sp>
            <p:grpSp>
              <p:nvGrpSpPr>
                <p:cNvPr id="13356" name="Group 15"/>
                <p:cNvGrpSpPr>
                  <a:grpSpLocks/>
                </p:cNvGrpSpPr>
                <p:nvPr/>
              </p:nvGrpSpPr>
              <p:grpSpPr bwMode="auto">
                <a:xfrm>
                  <a:off x="3552" y="1200"/>
                  <a:ext cx="1776" cy="816"/>
                  <a:chOff x="3552" y="1200"/>
                  <a:chExt cx="1776" cy="816"/>
                </a:xfrm>
              </p:grpSpPr>
              <p:grpSp>
                <p:nvGrpSpPr>
                  <p:cNvPr id="1335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744" y="1200"/>
                    <a:ext cx="1344" cy="624"/>
                    <a:chOff x="2880" y="1584"/>
                    <a:chExt cx="2304" cy="1152"/>
                  </a:xfrm>
                </p:grpSpPr>
                <p:grpSp>
                  <p:nvGrpSpPr>
                    <p:cNvPr id="13360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584"/>
                      <a:ext cx="2304" cy="1152"/>
                      <a:chOff x="2880" y="1584"/>
                      <a:chExt cx="2304" cy="1152"/>
                    </a:xfrm>
                  </p:grpSpPr>
                  <p:sp>
                    <p:nvSpPr>
                      <p:cNvPr id="1336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584"/>
                        <a:ext cx="11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63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64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8" y="1584"/>
                        <a:ext cx="576" cy="115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BC008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36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736"/>
                      <a:ext cx="230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BC008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5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8" y="1776"/>
                    <a:ext cx="24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rgbClr val="BC0082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1335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1785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rgbClr val="BC0082"/>
                        </a:solidFill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13348" name="Line 24"/>
            <p:cNvSpPr>
              <a:spLocks noChangeShapeType="1"/>
            </p:cNvSpPr>
            <p:nvPr/>
          </p:nvSpPr>
          <p:spPr bwMode="auto">
            <a:xfrm>
              <a:off x="345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25"/>
            <p:cNvSpPr>
              <a:spLocks noChangeShapeType="1"/>
            </p:cNvSpPr>
            <p:nvPr/>
          </p:nvSpPr>
          <p:spPr bwMode="auto">
            <a:xfrm>
              <a:off x="3432" y="26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26"/>
            <p:cNvSpPr>
              <a:spLocks noChangeShapeType="1"/>
            </p:cNvSpPr>
            <p:nvPr/>
          </p:nvSpPr>
          <p:spPr bwMode="auto">
            <a:xfrm>
              <a:off x="4386" y="253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27"/>
            <p:cNvSpPr>
              <a:spLocks noChangeShapeType="1"/>
            </p:cNvSpPr>
            <p:nvPr/>
          </p:nvSpPr>
          <p:spPr bwMode="auto">
            <a:xfrm>
              <a:off x="4416" y="25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3200400" y="1325562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 err="1">
                <a:solidFill>
                  <a:srgbClr val="640000"/>
                </a:solidFill>
              </a:rPr>
              <a:t>Chứng</a:t>
            </a:r>
            <a:r>
              <a:rPr lang="en-US" sz="2200" u="sng" dirty="0">
                <a:solidFill>
                  <a:srgbClr val="640000"/>
                </a:solidFill>
              </a:rPr>
              <a:t> minh</a:t>
            </a: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6477000" y="2743200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H="1">
            <a:off x="5943600" y="2743200"/>
            <a:ext cx="16002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304800" y="3571875"/>
            <a:ext cx="3562350" cy="446088"/>
            <a:chOff x="192" y="2250"/>
            <a:chExt cx="2244" cy="281"/>
          </a:xfrm>
        </p:grpSpPr>
        <p:graphicFrame>
          <p:nvGraphicFramePr>
            <p:cNvPr id="13335" name="Object 45"/>
            <p:cNvGraphicFramePr>
              <a:graphicFrameLocks noChangeAspect="1"/>
            </p:cNvGraphicFramePr>
            <p:nvPr/>
          </p:nvGraphicFramePr>
          <p:xfrm>
            <a:off x="558" y="2280"/>
            <a:ext cx="58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6" name="Equation" r:id="rId3" imgW="469696" imgH="203112" progId="Equation.DSMT4">
                    <p:embed/>
                  </p:oleObj>
                </mc:Choice>
                <mc:Fallback>
                  <p:oleObj name="Equation" r:id="rId3" imgW="469696" imgH="203112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" y="2280"/>
                          <a:ext cx="580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6" name="Object 47"/>
            <p:cNvGraphicFramePr>
              <a:graphicFrameLocks noChangeAspect="1"/>
            </p:cNvGraphicFramePr>
            <p:nvPr/>
          </p:nvGraphicFramePr>
          <p:xfrm>
            <a:off x="1440" y="2274"/>
            <a:ext cx="60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7" name="Equation" r:id="rId5" imgW="482391" imgH="203112" progId="Equation.DSMT4">
                    <p:embed/>
                  </p:oleObj>
                </mc:Choice>
                <mc:Fallback>
                  <p:oleObj name="Equation" r:id="rId5" imgW="482391" imgH="203112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274"/>
                          <a:ext cx="60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7" name="Text Box 49"/>
            <p:cNvSpPr txBox="1">
              <a:spLocks noChangeArrowheads="1"/>
            </p:cNvSpPr>
            <p:nvPr/>
          </p:nvSpPr>
          <p:spPr bwMode="auto">
            <a:xfrm>
              <a:off x="192" y="2256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Xét </a:t>
              </a:r>
            </a:p>
          </p:txBody>
        </p:sp>
        <p:sp>
          <p:nvSpPr>
            <p:cNvPr id="13338" name="Text Box 50"/>
            <p:cNvSpPr txBox="1">
              <a:spLocks noChangeArrowheads="1"/>
            </p:cNvSpPr>
            <p:nvPr/>
          </p:nvSpPr>
          <p:spPr bwMode="auto">
            <a:xfrm>
              <a:off x="1140" y="2256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và</a:t>
              </a:r>
            </a:p>
          </p:txBody>
        </p:sp>
        <p:sp>
          <p:nvSpPr>
            <p:cNvPr id="13339" name="Text Box 51"/>
            <p:cNvSpPr txBox="1">
              <a:spLocks noChangeArrowheads="1"/>
            </p:cNvSpPr>
            <p:nvPr/>
          </p:nvSpPr>
          <p:spPr bwMode="auto">
            <a:xfrm>
              <a:off x="2052" y="2250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có</a:t>
              </a:r>
            </a:p>
          </p:txBody>
        </p:sp>
      </p:grp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304800" y="3962400"/>
            <a:ext cx="2438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Cạnh AB chung</a:t>
            </a:r>
          </a:p>
        </p:txBody>
      </p:sp>
      <p:sp>
        <p:nvSpPr>
          <p:cNvPr id="34872" name="Text Box 56"/>
          <p:cNvSpPr txBox="1">
            <a:spLocks noChangeArrowheads="1"/>
          </p:cNvSpPr>
          <p:nvPr/>
        </p:nvSpPr>
        <p:spPr bwMode="auto">
          <a:xfrm>
            <a:off x="2539973" y="4373562"/>
            <a:ext cx="4038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vì</a:t>
            </a:r>
            <a:r>
              <a:rPr lang="en-US" sz="2200" dirty="0">
                <a:solidFill>
                  <a:srgbClr val="FF0000"/>
                </a:solidFill>
              </a:rPr>
              <a:t> ABCD </a:t>
            </a:r>
            <a:r>
              <a:rPr lang="en-US" sz="2200" dirty="0" err="1">
                <a:solidFill>
                  <a:srgbClr val="FF0000"/>
                </a:solidFill>
              </a:rPr>
              <a:t>là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hình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thang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cân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873" name="Text Box 57"/>
          <p:cNvSpPr txBox="1">
            <a:spLocks noChangeArrowheads="1"/>
          </p:cNvSpPr>
          <p:nvPr/>
        </p:nvSpPr>
        <p:spPr bwMode="auto">
          <a:xfrm>
            <a:off x="304800" y="4876800"/>
            <a:ext cx="533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AD = BC (cạnh bên của hình thang cân)</a:t>
            </a:r>
          </a:p>
        </p:txBody>
      </p:sp>
      <p:graphicFrame>
        <p:nvGraphicFramePr>
          <p:cNvPr id="34874" name="Object 58"/>
          <p:cNvGraphicFramePr>
            <a:graphicFrameLocks noChangeAspect="1"/>
          </p:cNvGraphicFramePr>
          <p:nvPr/>
        </p:nvGraphicFramePr>
        <p:xfrm>
          <a:off x="381000" y="5257800"/>
          <a:ext cx="312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7" imgW="1612900" imgH="203200" progId="Equation.DSMT4">
                  <p:embed/>
                </p:oleObj>
              </mc:Choice>
              <mc:Fallback>
                <p:oleObj name="Equation" r:id="rId7" imgW="1612900" imgH="2032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7800"/>
                        <a:ext cx="3124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78" name="Object 62"/>
          <p:cNvGraphicFramePr>
            <a:graphicFrameLocks noChangeAspect="1"/>
          </p:cNvGraphicFramePr>
          <p:nvPr/>
        </p:nvGraphicFramePr>
        <p:xfrm>
          <a:off x="381000" y="5638800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9" imgW="761669" imgH="203112" progId="Equation.DSMT4">
                  <p:embed/>
                </p:oleObj>
              </mc:Choice>
              <mc:Fallback>
                <p:oleObj name="Equation" r:id="rId9" imgW="761669" imgH="203112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38800"/>
                        <a:ext cx="152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1876425" y="5600700"/>
            <a:ext cx="3276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</a:rPr>
              <a:t>(cặp cạnh tương ứng)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673" y="1600200"/>
            <a:ext cx="2209801" cy="1473200"/>
            <a:chOff x="-2895600" y="889000"/>
            <a:chExt cx="2209801" cy="1473200"/>
          </a:xfrm>
        </p:grpSpPr>
        <p:grpSp>
          <p:nvGrpSpPr>
            <p:cNvPr id="34856" name="Group 40"/>
            <p:cNvGrpSpPr>
              <a:grpSpLocks/>
            </p:cNvGrpSpPr>
            <p:nvPr/>
          </p:nvGrpSpPr>
          <p:grpSpPr bwMode="auto">
            <a:xfrm>
              <a:off x="-2895600" y="889000"/>
              <a:ext cx="2209800" cy="1473200"/>
              <a:chOff x="192" y="1232"/>
              <a:chExt cx="1392" cy="928"/>
            </a:xfrm>
          </p:grpSpPr>
          <p:sp>
            <p:nvSpPr>
              <p:cNvPr id="13340" name="Line 33"/>
              <p:cNvSpPr>
                <a:spLocks noChangeShapeType="1"/>
              </p:cNvSpPr>
              <p:nvPr/>
            </p:nvSpPr>
            <p:spPr bwMode="auto">
              <a:xfrm>
                <a:off x="480" y="1248"/>
                <a:ext cx="0" cy="91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34"/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Text Box 35"/>
              <p:cNvSpPr txBox="1">
                <a:spLocks noChangeArrowheads="1"/>
              </p:cNvSpPr>
              <p:nvPr/>
            </p:nvSpPr>
            <p:spPr bwMode="auto">
              <a:xfrm>
                <a:off x="192" y="1488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5800B0"/>
                    </a:solidFill>
                  </a:rPr>
                  <a:t>GT</a:t>
                </a:r>
              </a:p>
            </p:txBody>
          </p:sp>
          <p:sp>
            <p:nvSpPr>
              <p:cNvPr id="13343" name="Text Box 36"/>
              <p:cNvSpPr txBox="1">
                <a:spLocks noChangeArrowheads="1"/>
              </p:cNvSpPr>
              <p:nvPr/>
            </p:nvSpPr>
            <p:spPr bwMode="auto">
              <a:xfrm>
                <a:off x="192" y="1872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5800B0"/>
                    </a:solidFill>
                  </a:rPr>
                  <a:t>KL</a:t>
                </a:r>
              </a:p>
            </p:txBody>
          </p:sp>
          <p:sp>
            <p:nvSpPr>
              <p:cNvPr id="13344" name="Text Box 37"/>
              <p:cNvSpPr txBox="1">
                <a:spLocks noChangeArrowheads="1"/>
              </p:cNvSpPr>
              <p:nvPr/>
            </p:nvSpPr>
            <p:spPr bwMode="auto">
              <a:xfrm>
                <a:off x="480" y="123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5800B0"/>
                    </a:solidFill>
                  </a:rPr>
                  <a:t>ABCD; AB//CD</a:t>
                </a:r>
              </a:p>
            </p:txBody>
          </p:sp>
          <p:sp>
            <p:nvSpPr>
              <p:cNvPr id="13346" name="Text Box 39"/>
              <p:cNvSpPr txBox="1">
                <a:spLocks noChangeArrowheads="1"/>
              </p:cNvSpPr>
              <p:nvPr/>
            </p:nvSpPr>
            <p:spPr bwMode="auto">
              <a:xfrm>
                <a:off x="480" y="1872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5800B0"/>
                    </a:solidFill>
                  </a:rPr>
                  <a:t>AC = BD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-2556837" y="1365506"/>
              <a:ext cx="1871038" cy="537907"/>
              <a:chOff x="-1941657" y="3957637"/>
              <a:chExt cx="1512133" cy="537907"/>
            </a:xfrm>
          </p:grpSpPr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-1941657" y="4033879"/>
                <a:ext cx="15121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9700CC"/>
                    </a:solidFill>
                  </a:rPr>
                  <a:t> </a:t>
                </a:r>
                <a:r>
                  <a:rPr lang="en-US" sz="2400" dirty="0">
                    <a:solidFill>
                      <a:srgbClr val="9700CC"/>
                    </a:solidFill>
                  </a:rPr>
                  <a:t>C  </a:t>
                </a:r>
                <a:r>
                  <a:rPr lang="en-US" sz="2400" dirty="0" smtClean="0">
                    <a:solidFill>
                      <a:srgbClr val="9700CC"/>
                    </a:solidFill>
                  </a:rPr>
                  <a:t> =   D  </a:t>
                </a:r>
                <a:endParaRPr lang="en-US" sz="2400" dirty="0">
                  <a:solidFill>
                    <a:srgbClr val="9700CC"/>
                  </a:solidFill>
                </a:endParaRPr>
              </a:p>
            </p:txBody>
          </p:sp>
          <p:sp>
            <p:nvSpPr>
              <p:cNvPr id="57" name="Line 21"/>
              <p:cNvSpPr>
                <a:spLocks noChangeShapeType="1"/>
              </p:cNvSpPr>
              <p:nvPr/>
            </p:nvSpPr>
            <p:spPr bwMode="auto">
              <a:xfrm>
                <a:off x="-1720754" y="3970344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>
                <a:off x="-1014587" y="3957637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 flipV="1">
                <a:off x="-1905481" y="3970344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auto">
              <a:xfrm flipV="1">
                <a:off x="-1199314" y="3970344"/>
                <a:ext cx="184727" cy="152484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342900" y="228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u="sng" dirty="0" err="1">
                <a:solidFill>
                  <a:srgbClr val="640000"/>
                </a:solidFill>
              </a:rPr>
              <a:t>Định</a:t>
            </a:r>
            <a:r>
              <a:rPr lang="en-US" sz="3200" u="sng" dirty="0">
                <a:solidFill>
                  <a:srgbClr val="640000"/>
                </a:solidFill>
              </a:rPr>
              <a:t> </a:t>
            </a:r>
            <a:r>
              <a:rPr lang="en-US" sz="3200" u="sng" dirty="0" err="1">
                <a:solidFill>
                  <a:srgbClr val="640000"/>
                </a:solidFill>
              </a:rPr>
              <a:t>lí</a:t>
            </a:r>
            <a:r>
              <a:rPr lang="en-US" sz="3200" u="sng" dirty="0">
                <a:solidFill>
                  <a:srgbClr val="640000"/>
                </a:solidFill>
              </a:rPr>
              <a:t> 2</a:t>
            </a:r>
            <a:r>
              <a:rPr lang="en-US" sz="3200" dirty="0">
                <a:solidFill>
                  <a:srgbClr val="640000"/>
                </a:solidFill>
              </a:rPr>
              <a:t>: </a:t>
            </a:r>
            <a:endParaRPr lang="en-US" sz="3200" dirty="0" smtClean="0">
              <a:solidFill>
                <a:srgbClr val="64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640000"/>
                </a:solidFill>
              </a:rPr>
              <a:t>Trong</a:t>
            </a:r>
            <a:r>
              <a:rPr lang="en-US" sz="2800" dirty="0" smtClean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hình</a:t>
            </a:r>
            <a:r>
              <a:rPr lang="en-US" sz="2800" dirty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thang</a:t>
            </a:r>
            <a:r>
              <a:rPr lang="en-US" sz="2800" dirty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cân</a:t>
            </a:r>
            <a:r>
              <a:rPr lang="en-US" sz="2800" dirty="0">
                <a:solidFill>
                  <a:srgbClr val="640000"/>
                </a:solidFill>
              </a:rPr>
              <a:t>, </a:t>
            </a:r>
            <a:r>
              <a:rPr lang="en-US" sz="2800" dirty="0" err="1">
                <a:solidFill>
                  <a:srgbClr val="640000"/>
                </a:solidFill>
              </a:rPr>
              <a:t>hai</a:t>
            </a:r>
            <a:r>
              <a:rPr lang="en-US" sz="2800" dirty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đường</a:t>
            </a:r>
            <a:r>
              <a:rPr lang="en-US" sz="2800" dirty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chéo</a:t>
            </a:r>
            <a:r>
              <a:rPr lang="en-US" sz="2800" dirty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bằng</a:t>
            </a:r>
            <a:r>
              <a:rPr lang="en-US" sz="2800" dirty="0">
                <a:solidFill>
                  <a:srgbClr val="640000"/>
                </a:solidFill>
              </a:rPr>
              <a:t> </a:t>
            </a:r>
            <a:r>
              <a:rPr lang="en-US" sz="2800" dirty="0" err="1">
                <a:solidFill>
                  <a:srgbClr val="640000"/>
                </a:solidFill>
              </a:rPr>
              <a:t>nhau</a:t>
            </a:r>
            <a:r>
              <a:rPr lang="en-US" sz="3200" dirty="0">
                <a:solidFill>
                  <a:srgbClr val="64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4338893"/>
            <a:ext cx="2971800" cy="537907"/>
            <a:chOff x="0" y="4267200"/>
            <a:chExt cx="2971800" cy="537907"/>
          </a:xfrm>
        </p:grpSpPr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0" y="4343442"/>
              <a:ext cx="2971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 ABC   =   BAD  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578134" y="4279907"/>
              <a:ext cx="228572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1752628" y="4267200"/>
              <a:ext cx="228572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 flipV="1">
              <a:off x="349562" y="4279907"/>
              <a:ext cx="228572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V="1">
              <a:off x="1524056" y="4279907"/>
              <a:ext cx="228572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7" grpId="0"/>
      <p:bldP spid="34858" grpId="0" animBg="1"/>
      <p:bldP spid="34860" grpId="0" animBg="1"/>
      <p:bldP spid="34869" grpId="0"/>
      <p:bldP spid="34872" grpId="0"/>
      <p:bldP spid="34873" grpId="0"/>
      <p:bldP spid="3488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342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>
                <a:solidFill>
                  <a:srgbClr val="640000"/>
                </a:solidFill>
              </a:rPr>
              <a:t>3. Dấu hiệu nhận biết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52400" y="1066800"/>
            <a:ext cx="533400" cy="457200"/>
          </a:xfrm>
          <a:prstGeom prst="rect">
            <a:avLst/>
          </a:prstGeom>
          <a:solidFill>
            <a:srgbClr val="35D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>
                <a:solidFill>
                  <a:srgbClr val="640000"/>
                </a:solidFill>
              </a:rPr>
              <a:t>? 3</a:t>
            </a:r>
          </a:p>
        </p:txBody>
      </p:sp>
      <p:grpSp>
        <p:nvGrpSpPr>
          <p:cNvPr id="14340" name="Group 40"/>
          <p:cNvGrpSpPr>
            <a:grpSpLocks/>
          </p:cNvGrpSpPr>
          <p:nvPr/>
        </p:nvGrpSpPr>
        <p:grpSpPr bwMode="auto">
          <a:xfrm>
            <a:off x="762000" y="1066800"/>
            <a:ext cx="8229600" cy="1784351"/>
            <a:chOff x="480" y="672"/>
            <a:chExt cx="5184" cy="1124"/>
          </a:xfrm>
        </p:grpSpPr>
        <p:sp>
          <p:nvSpPr>
            <p:cNvPr id="14368" name="Text Box 9"/>
            <p:cNvSpPr txBox="1">
              <a:spLocks noChangeArrowheads="1"/>
            </p:cNvSpPr>
            <p:nvPr/>
          </p:nvSpPr>
          <p:spPr bwMode="auto">
            <a:xfrm>
              <a:off x="480" y="672"/>
              <a:ext cx="5184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đoạn thẳng CD và đường thẳng m song </a:t>
              </a:r>
              <a:r>
                <a:rPr lang="en-US" sz="2200" i="1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200" i="1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với CD (h.29). Hãy vẽ các điểm A,B thuộc m sao cho ABCD là hình thang có hai đường chéo  CA, DB bằng nhau. Sau đó hãy đo các góc </a:t>
              </a:r>
              <a:r>
                <a:rPr lang="en-US" sz="2200" i="1" dirty="0" smtClean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của </a:t>
              </a:r>
              <a:r>
                <a:rPr lang="en-US" sz="2200" i="1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thang ABCD đó để dự đoán về dạng của các hình thang có hai đường chéo bằng nhau.</a:t>
              </a:r>
            </a:p>
          </p:txBody>
        </p:sp>
        <p:graphicFrame>
          <p:nvGraphicFramePr>
            <p:cNvPr id="14369" name="Object 12"/>
            <p:cNvGraphicFramePr>
              <a:graphicFrameLocks noChangeAspect="1"/>
            </p:cNvGraphicFramePr>
            <p:nvPr/>
          </p:nvGraphicFramePr>
          <p:xfrm>
            <a:off x="784" y="1296"/>
            <a:ext cx="180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1" name="Equation" r:id="rId3" imgW="164885" imgH="215619" progId="Equation.DSMT4">
                    <p:embed/>
                  </p:oleObj>
                </mc:Choice>
                <mc:Fallback>
                  <p:oleObj name="Equation" r:id="rId3" imgW="164885" imgH="21561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" y="1296"/>
                          <a:ext cx="180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70" name="Object 14"/>
            <p:cNvGraphicFramePr>
              <a:graphicFrameLocks noChangeAspect="1"/>
            </p:cNvGraphicFramePr>
            <p:nvPr/>
          </p:nvGraphicFramePr>
          <p:xfrm>
            <a:off x="5232" y="1088"/>
            <a:ext cx="165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2" name="Equation" r:id="rId5" imgW="152334" imgH="228501" progId="Equation.DSMT4">
                    <p:embed/>
                  </p:oleObj>
                </mc:Choice>
                <mc:Fallback>
                  <p:oleObj name="Equation" r:id="rId5" imgW="152334" imgH="228501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1088"/>
                          <a:ext cx="165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2743200" y="3048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65582" name="Group 46"/>
          <p:cNvGrpSpPr>
            <a:grpSpLocks/>
          </p:cNvGrpSpPr>
          <p:nvPr/>
        </p:nvGrpSpPr>
        <p:grpSpPr bwMode="auto">
          <a:xfrm>
            <a:off x="3429000" y="2819400"/>
            <a:ext cx="609600" cy="714375"/>
            <a:chOff x="2160" y="1776"/>
            <a:chExt cx="384" cy="450"/>
          </a:xfrm>
        </p:grpSpPr>
        <p:sp>
          <p:nvSpPr>
            <p:cNvPr id="14366" name="Text Box 22"/>
            <p:cNvSpPr txBox="1">
              <a:spLocks noChangeArrowheads="1"/>
            </p:cNvSpPr>
            <p:nvPr/>
          </p:nvSpPr>
          <p:spPr bwMode="auto">
            <a:xfrm>
              <a:off x="2224" y="2072"/>
              <a:ext cx="2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/>
                <a:t>o</a:t>
              </a:r>
            </a:p>
          </p:txBody>
        </p:sp>
        <p:sp>
          <p:nvSpPr>
            <p:cNvPr id="14367" name="Text Box 24"/>
            <p:cNvSpPr txBox="1">
              <a:spLocks noChangeArrowheads="1"/>
            </p:cNvSpPr>
            <p:nvPr/>
          </p:nvSpPr>
          <p:spPr bwMode="auto">
            <a:xfrm>
              <a:off x="2160" y="177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640000"/>
                  </a:solidFill>
                </a:rPr>
                <a:t>A</a:t>
              </a:r>
            </a:p>
          </p:txBody>
        </p:sp>
      </p:grpSp>
      <p:sp>
        <p:nvSpPr>
          <p:cNvPr id="14343" name="Line 29"/>
          <p:cNvSpPr>
            <a:spLocks noChangeShapeType="1"/>
          </p:cNvSpPr>
          <p:nvPr/>
        </p:nvSpPr>
        <p:spPr bwMode="auto">
          <a:xfrm>
            <a:off x="4876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11" name="Picture 83" descr="thuoc"/>
          <p:cNvPicPr>
            <a:picLocks noChangeAspect="1" noChangeArrowheads="1"/>
          </p:cNvPicPr>
          <p:nvPr/>
        </p:nvPicPr>
        <p:blipFill>
          <a:blip r:embed="rId7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3391492">
            <a:off x="6785769" y="643731"/>
            <a:ext cx="566738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47"/>
          <p:cNvGrpSpPr>
            <a:grpSpLocks/>
          </p:cNvGrpSpPr>
          <p:nvPr/>
        </p:nvGrpSpPr>
        <p:grpSpPr bwMode="auto">
          <a:xfrm>
            <a:off x="7162800" y="2755900"/>
            <a:ext cx="685800" cy="777875"/>
            <a:chOff x="4512" y="1736"/>
            <a:chExt cx="432" cy="490"/>
          </a:xfrm>
        </p:grpSpPr>
        <p:sp>
          <p:nvSpPr>
            <p:cNvPr id="14364" name="Text Box 23"/>
            <p:cNvSpPr txBox="1">
              <a:spLocks noChangeArrowheads="1"/>
            </p:cNvSpPr>
            <p:nvPr/>
          </p:nvSpPr>
          <p:spPr bwMode="auto">
            <a:xfrm>
              <a:off x="4536" y="2072"/>
              <a:ext cx="2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b="1"/>
                <a:t>o</a:t>
              </a:r>
            </a:p>
          </p:txBody>
        </p:sp>
        <p:sp>
          <p:nvSpPr>
            <p:cNvPr id="14365" name="Text Box 34"/>
            <p:cNvSpPr txBox="1">
              <a:spLocks noChangeArrowheads="1"/>
            </p:cNvSpPr>
            <p:nvPr/>
          </p:nvSpPr>
          <p:spPr bwMode="auto">
            <a:xfrm>
              <a:off x="4512" y="1736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640000"/>
                  </a:solidFill>
                </a:rPr>
                <a:t>B</a:t>
              </a:r>
            </a:p>
          </p:txBody>
        </p:sp>
      </p:grpSp>
      <p:sp>
        <p:nvSpPr>
          <p:cNvPr id="14346" name="Line 41"/>
          <p:cNvSpPr>
            <a:spLocks noChangeShapeType="1"/>
          </p:cNvSpPr>
          <p:nvPr/>
        </p:nvSpPr>
        <p:spPr bwMode="auto">
          <a:xfrm>
            <a:off x="2743200" y="3429000"/>
            <a:ext cx="609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7" name="Group 45"/>
          <p:cNvGrpSpPr>
            <a:grpSpLocks/>
          </p:cNvGrpSpPr>
          <p:nvPr/>
        </p:nvGrpSpPr>
        <p:grpSpPr bwMode="auto">
          <a:xfrm>
            <a:off x="4191000" y="5257800"/>
            <a:ext cx="2819400" cy="503238"/>
            <a:chOff x="2640" y="3312"/>
            <a:chExt cx="1776" cy="317"/>
          </a:xfrm>
        </p:grpSpPr>
        <p:sp>
          <p:nvSpPr>
            <p:cNvPr id="14361" name="Line 42"/>
            <p:cNvSpPr>
              <a:spLocks noChangeShapeType="1"/>
            </p:cNvSpPr>
            <p:nvPr/>
          </p:nvSpPr>
          <p:spPr bwMode="auto">
            <a:xfrm>
              <a:off x="2880" y="3312"/>
              <a:ext cx="11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Text Box 43"/>
            <p:cNvSpPr txBox="1">
              <a:spLocks noChangeArrowheads="1"/>
            </p:cNvSpPr>
            <p:nvPr/>
          </p:nvSpPr>
          <p:spPr bwMode="auto">
            <a:xfrm>
              <a:off x="2640" y="3360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4363" name="Text Box 44"/>
            <p:cNvSpPr txBox="1">
              <a:spLocks noChangeArrowheads="1"/>
            </p:cNvSpPr>
            <p:nvPr/>
          </p:nvSpPr>
          <p:spPr bwMode="auto">
            <a:xfrm>
              <a:off x="4032" y="3360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65584" name="Line 48"/>
          <p:cNvSpPr>
            <a:spLocks noChangeShapeType="1"/>
          </p:cNvSpPr>
          <p:nvPr/>
        </p:nvSpPr>
        <p:spPr bwMode="auto">
          <a:xfrm>
            <a:off x="3657600" y="3416300"/>
            <a:ext cx="2743200" cy="182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5" name="Line 49"/>
          <p:cNvSpPr>
            <a:spLocks noChangeShapeType="1"/>
          </p:cNvSpPr>
          <p:nvPr/>
        </p:nvSpPr>
        <p:spPr bwMode="auto">
          <a:xfrm flipV="1">
            <a:off x="4572000" y="3429000"/>
            <a:ext cx="2743200" cy="182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Line 51"/>
          <p:cNvSpPr>
            <a:spLocks noChangeShapeType="1"/>
          </p:cNvSpPr>
          <p:nvPr/>
        </p:nvSpPr>
        <p:spPr bwMode="auto">
          <a:xfrm>
            <a:off x="3657600" y="3429000"/>
            <a:ext cx="914400" cy="1828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9" name="Line 53"/>
          <p:cNvSpPr>
            <a:spLocks noChangeShapeType="1"/>
          </p:cNvSpPr>
          <p:nvPr/>
        </p:nvSpPr>
        <p:spPr bwMode="auto">
          <a:xfrm flipH="1">
            <a:off x="6400800" y="3429000"/>
            <a:ext cx="914400" cy="1828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83" descr="thuoc"/>
          <p:cNvPicPr>
            <a:picLocks noChangeAspect="1" noChangeArrowheads="1"/>
          </p:cNvPicPr>
          <p:nvPr/>
        </p:nvPicPr>
        <p:blipFill>
          <a:blip r:embed="rId7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7419954">
            <a:off x="5576094" y="2015331"/>
            <a:ext cx="566738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844800" y="3598863"/>
            <a:ext cx="3497263" cy="1747837"/>
            <a:chOff x="968" y="965"/>
            <a:chExt cx="3424" cy="1824"/>
          </a:xfrm>
        </p:grpSpPr>
        <p:pic>
          <p:nvPicPr>
            <p:cNvPr id="14359" name="Picture 85" descr="Untitled-1"/>
            <p:cNvPicPr>
              <a:picLocks noChangeAspect="1" noChangeArrowheads="1"/>
            </p:cNvPicPr>
            <p:nvPr/>
          </p:nvPicPr>
          <p:blipFill>
            <a:blip r:embed="rId8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965"/>
              <a:ext cx="342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Line 86"/>
            <p:cNvSpPr>
              <a:spLocks noChangeShapeType="1"/>
            </p:cNvSpPr>
            <p:nvPr/>
          </p:nvSpPr>
          <p:spPr bwMode="auto">
            <a:xfrm>
              <a:off x="968" y="2781"/>
              <a:ext cx="3394" cy="0"/>
            </a:xfrm>
            <a:prstGeom prst="line">
              <a:avLst/>
            </a:prstGeom>
            <a:noFill/>
            <a:ln w="12700" cap="sq">
              <a:solidFill>
                <a:srgbClr val="33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4694238" y="3581400"/>
            <a:ext cx="3497262" cy="1747838"/>
            <a:chOff x="968" y="965"/>
            <a:chExt cx="3424" cy="1824"/>
          </a:xfrm>
        </p:grpSpPr>
        <p:pic>
          <p:nvPicPr>
            <p:cNvPr id="14357" name="Picture 85" descr="Untitled-1"/>
            <p:cNvPicPr>
              <a:picLocks noChangeAspect="1" noChangeArrowheads="1"/>
            </p:cNvPicPr>
            <p:nvPr/>
          </p:nvPicPr>
          <p:blipFill>
            <a:blip r:embed="rId8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965"/>
              <a:ext cx="342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Line 86"/>
            <p:cNvSpPr>
              <a:spLocks noChangeShapeType="1"/>
            </p:cNvSpPr>
            <p:nvPr/>
          </p:nvSpPr>
          <p:spPr bwMode="auto">
            <a:xfrm>
              <a:off x="968" y="2781"/>
              <a:ext cx="3394" cy="0"/>
            </a:xfrm>
            <a:prstGeom prst="line">
              <a:avLst/>
            </a:prstGeom>
            <a:noFill/>
            <a:ln w="12700" cap="sq">
              <a:solidFill>
                <a:srgbClr val="33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5600" name="Picture 64" descr="holding p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Box 36"/>
          <p:cNvSpPr txBox="1">
            <a:spLocks noChangeArrowheads="1"/>
          </p:cNvSpPr>
          <p:nvPr/>
        </p:nvSpPr>
        <p:spPr bwMode="auto">
          <a:xfrm>
            <a:off x="2362200" y="254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4" grpId="0" animBg="1"/>
      <p:bldP spid="65585" grpId="0" animBg="1"/>
      <p:bldP spid="65587" grpId="0" animBg="1"/>
      <p:bldP spid="655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u="sng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u="sng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u="sng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u="sng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u="sng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444500" y="2814892"/>
            <a:ext cx="3060700" cy="1905000"/>
            <a:chOff x="280" y="1488"/>
            <a:chExt cx="1928" cy="1200"/>
          </a:xfrm>
        </p:grpSpPr>
        <p:sp>
          <p:nvSpPr>
            <p:cNvPr id="15382" name="Line 5"/>
            <p:cNvSpPr>
              <a:spLocks noChangeShapeType="1"/>
            </p:cNvSpPr>
            <p:nvPr/>
          </p:nvSpPr>
          <p:spPr bwMode="auto">
            <a:xfrm>
              <a:off x="816" y="1488"/>
              <a:ext cx="0" cy="120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6"/>
            <p:cNvSpPr>
              <a:spLocks noChangeShapeType="1"/>
            </p:cNvSpPr>
            <p:nvPr/>
          </p:nvSpPr>
          <p:spPr bwMode="auto">
            <a:xfrm>
              <a:off x="384" y="2304"/>
              <a:ext cx="1632" cy="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Text Box 7"/>
            <p:cNvSpPr txBox="1">
              <a:spLocks noChangeArrowheads="1"/>
            </p:cNvSpPr>
            <p:nvPr/>
          </p:nvSpPr>
          <p:spPr bwMode="auto">
            <a:xfrm>
              <a:off x="288" y="1824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3300"/>
                  </a:solidFill>
                </a:rPr>
                <a:t>GT</a:t>
              </a:r>
            </a:p>
          </p:txBody>
        </p:sp>
        <p:sp>
          <p:nvSpPr>
            <p:cNvPr id="15385" name="Text Box 8"/>
            <p:cNvSpPr txBox="1">
              <a:spLocks noChangeArrowheads="1"/>
            </p:cNvSpPr>
            <p:nvPr/>
          </p:nvSpPr>
          <p:spPr bwMode="auto">
            <a:xfrm>
              <a:off x="280" y="2392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3300"/>
                  </a:solidFill>
                </a:rPr>
                <a:t>KL</a:t>
              </a:r>
            </a:p>
          </p:txBody>
        </p:sp>
        <p:sp>
          <p:nvSpPr>
            <p:cNvPr id="15386" name="Text Box 9"/>
            <p:cNvSpPr txBox="1">
              <a:spLocks noChangeArrowheads="1"/>
            </p:cNvSpPr>
            <p:nvPr/>
          </p:nvSpPr>
          <p:spPr bwMode="auto">
            <a:xfrm>
              <a:off x="912" y="1584"/>
              <a:ext cx="129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3300"/>
                  </a:solidFill>
                </a:rPr>
                <a:t>ABCD; AB//DC</a:t>
              </a:r>
            </a:p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3300"/>
                  </a:solidFill>
                </a:rPr>
                <a:t>AC = BD</a:t>
              </a:r>
            </a:p>
          </p:txBody>
        </p:sp>
      </p:grpSp>
      <p:grpSp>
        <p:nvGrpSpPr>
          <p:cNvPr id="66587" name="Group 27"/>
          <p:cNvGrpSpPr>
            <a:grpSpLocks/>
          </p:cNvGrpSpPr>
          <p:nvPr/>
        </p:nvGrpSpPr>
        <p:grpSpPr bwMode="auto">
          <a:xfrm>
            <a:off x="4648200" y="2468562"/>
            <a:ext cx="4343400" cy="2484438"/>
            <a:chOff x="2736" y="1440"/>
            <a:chExt cx="2736" cy="1565"/>
          </a:xfrm>
        </p:grpSpPr>
        <p:grpSp>
          <p:nvGrpSpPr>
            <p:cNvPr id="15371" name="Group 22"/>
            <p:cNvGrpSpPr>
              <a:grpSpLocks/>
            </p:cNvGrpSpPr>
            <p:nvPr/>
          </p:nvGrpSpPr>
          <p:grpSpPr bwMode="auto">
            <a:xfrm>
              <a:off x="2928" y="1728"/>
              <a:ext cx="2304" cy="960"/>
              <a:chOff x="2880" y="1776"/>
              <a:chExt cx="2304" cy="960"/>
            </a:xfrm>
          </p:grpSpPr>
          <p:sp>
            <p:nvSpPr>
              <p:cNvPr id="15376" name="Line 13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15"/>
              <p:cNvSpPr>
                <a:spLocks noChangeShapeType="1"/>
              </p:cNvSpPr>
              <p:nvPr/>
            </p:nvSpPr>
            <p:spPr bwMode="auto">
              <a:xfrm flipH="1">
                <a:off x="2880" y="1776"/>
                <a:ext cx="5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6"/>
              <p:cNvSpPr>
                <a:spLocks noChangeShapeType="1"/>
              </p:cNvSpPr>
              <p:nvPr/>
            </p:nvSpPr>
            <p:spPr bwMode="auto">
              <a:xfrm>
                <a:off x="4608" y="1776"/>
                <a:ext cx="5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7"/>
              <p:cNvSpPr>
                <a:spLocks noChangeShapeType="1"/>
              </p:cNvSpPr>
              <p:nvPr/>
            </p:nvSpPr>
            <p:spPr bwMode="auto">
              <a:xfrm>
                <a:off x="2880" y="27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9"/>
              <p:cNvSpPr>
                <a:spLocks noChangeShapeType="1"/>
              </p:cNvSpPr>
              <p:nvPr/>
            </p:nvSpPr>
            <p:spPr bwMode="auto">
              <a:xfrm flipV="1">
                <a:off x="2880" y="1776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2" name="Text Box 23"/>
            <p:cNvSpPr txBox="1">
              <a:spLocks noChangeArrowheads="1"/>
            </p:cNvSpPr>
            <p:nvPr/>
          </p:nvSpPr>
          <p:spPr bwMode="auto">
            <a:xfrm>
              <a:off x="3264" y="1440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5373" name="Text Box 24"/>
            <p:cNvSpPr txBox="1">
              <a:spLocks noChangeArrowheads="1"/>
            </p:cNvSpPr>
            <p:nvPr/>
          </p:nvSpPr>
          <p:spPr bwMode="auto">
            <a:xfrm>
              <a:off x="4600" y="1440"/>
              <a:ext cx="52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5374" name="Text Box 25"/>
            <p:cNvSpPr txBox="1">
              <a:spLocks noChangeArrowheads="1"/>
            </p:cNvSpPr>
            <p:nvPr/>
          </p:nvSpPr>
          <p:spPr bwMode="auto">
            <a:xfrm>
              <a:off x="5184" y="2736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375" name="Text Box 26"/>
            <p:cNvSpPr txBox="1">
              <a:spLocks noChangeArrowheads="1"/>
            </p:cNvSpPr>
            <p:nvPr/>
          </p:nvSpPr>
          <p:spPr bwMode="auto">
            <a:xfrm>
              <a:off x="2736" y="2736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15366" name="Rectangle 32"/>
          <p:cNvSpPr>
            <a:spLocks noChangeArrowheads="1"/>
          </p:cNvSpPr>
          <p:nvPr/>
        </p:nvSpPr>
        <p:spPr bwMode="auto">
          <a:xfrm>
            <a:off x="1981200" y="30163"/>
            <a:ext cx="5468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71600" y="4186493"/>
            <a:ext cx="2594938" cy="537907"/>
            <a:chOff x="-1941657" y="3957637"/>
            <a:chExt cx="2097173" cy="537907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</a:t>
              </a:r>
              <a:r>
                <a:rPr lang="en-US" sz="2400" dirty="0">
                  <a:solidFill>
                    <a:srgbClr val="9700CC"/>
                  </a:solidFill>
                </a:rPr>
                <a:t>C  </a:t>
              </a:r>
              <a:r>
                <a:rPr lang="en-US" sz="2400" dirty="0" smtClean="0">
                  <a:solidFill>
                    <a:srgbClr val="9700CC"/>
                  </a:solidFill>
                </a:rPr>
                <a:t> =   D  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-1014587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V="1">
              <a:off x="-119931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09600" y="5665113"/>
            <a:ext cx="7620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2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2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300" y="1134378"/>
            <a:ext cx="7404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3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Hình thang có hai đường chéo bằng nhau là hình thang cân.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518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Dấu hiệu nhận biết</a:t>
            </a:r>
            <a:endParaRPr lang="en-US" sz="2800" u="sng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32"/>
          <p:cNvSpPr>
            <a:spLocks noChangeArrowheads="1"/>
          </p:cNvSpPr>
          <p:nvPr/>
        </p:nvSpPr>
        <p:spPr bwMode="auto">
          <a:xfrm>
            <a:off x="1981200" y="30163"/>
            <a:ext cx="5468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228600" y="1524000"/>
            <a:ext cx="81534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 SGK-T74</a:t>
            </a:r>
            <a:r>
              <a:rPr lang="en-US" sz="2400" b="1" dirty="0" smtClean="0">
                <a:solidFill>
                  <a:srgbClr val="D60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335756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1219200"/>
            <a:ext cx="891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43000" y="609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079500" y="1988343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391" name="Rectangle 36"/>
          <p:cNvSpPr>
            <a:spLocks noChangeArrowheads="1"/>
          </p:cNvSpPr>
          <p:nvPr/>
        </p:nvSpPr>
        <p:spPr bwMode="auto">
          <a:xfrm>
            <a:off x="228600" y="30163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914400" y="4343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10287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2457629"/>
            <a:ext cx="626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1: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cân, hai cạnh bên bằng 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0" y="33716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u="sng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u="sng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65300" y="4861173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 có hai góc kề một đáy bằng nhau là hình thang cân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 có hai đường chéo bằng nhau là hình thang cân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91" grpId="0"/>
      <p:bldP spid="67624" grpId="0"/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11; 12; 13 </a:t>
            </a:r>
            <a:r>
              <a:rPr lang="en-US" dirty="0" err="1" smtClean="0"/>
              <a:t>trang</a:t>
            </a:r>
            <a:r>
              <a:rPr lang="en-US" dirty="0" smtClean="0"/>
              <a:t> 74 </a:t>
            </a:r>
            <a:r>
              <a:rPr lang="en-US" dirty="0" err="1" smtClean="0"/>
              <a:t>sgk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n-US" sz="2200" dirty="0">
                <a:solidFill>
                  <a:srgbClr val="003366"/>
                </a:solidFill>
              </a:rPr>
              <a:t>Bài 12 trang 74 SGK</a:t>
            </a:r>
            <a:endParaRPr lang="en-US" sz="2200" u="sng" dirty="0">
              <a:solidFill>
                <a:srgbClr val="003366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005654"/>
                </a:solidFill>
              </a:rPr>
              <a:t>Cho hình thang cân ABCD (AB//CD, AB &lt;CD). Kẻ các đường cao AE,BF của hình thang. Chứng minh rằng DE = CF.</a:t>
            </a:r>
          </a:p>
        </p:txBody>
      </p:sp>
      <p:grpSp>
        <p:nvGrpSpPr>
          <p:cNvPr id="68630" name="Group 22"/>
          <p:cNvGrpSpPr>
            <a:grpSpLocks/>
          </p:cNvGrpSpPr>
          <p:nvPr/>
        </p:nvGrpSpPr>
        <p:grpSpPr bwMode="auto">
          <a:xfrm>
            <a:off x="5791200" y="1752600"/>
            <a:ext cx="2971800" cy="1927225"/>
            <a:chOff x="2736" y="1248"/>
            <a:chExt cx="2736" cy="2034"/>
          </a:xfrm>
        </p:grpSpPr>
        <p:sp>
          <p:nvSpPr>
            <p:cNvPr id="17445" name="Line 5"/>
            <p:cNvSpPr>
              <a:spLocks noChangeShapeType="1"/>
            </p:cNvSpPr>
            <p:nvPr/>
          </p:nvSpPr>
          <p:spPr bwMode="auto">
            <a:xfrm>
              <a:off x="3456" y="15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6"/>
            <p:cNvSpPr>
              <a:spLocks noChangeShapeType="1"/>
            </p:cNvSpPr>
            <p:nvPr/>
          </p:nvSpPr>
          <p:spPr bwMode="auto">
            <a:xfrm flipH="1">
              <a:off x="2880" y="1584"/>
              <a:ext cx="576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8"/>
            <p:cNvSpPr>
              <a:spLocks noChangeShapeType="1"/>
            </p:cNvSpPr>
            <p:nvPr/>
          </p:nvSpPr>
          <p:spPr bwMode="auto">
            <a:xfrm>
              <a:off x="2880" y="273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9"/>
            <p:cNvSpPr>
              <a:spLocks noChangeShapeType="1"/>
            </p:cNvSpPr>
            <p:nvPr/>
          </p:nvSpPr>
          <p:spPr bwMode="auto">
            <a:xfrm>
              <a:off x="3456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0"/>
            <p:cNvSpPr>
              <a:spLocks noChangeShapeType="1"/>
            </p:cNvSpPr>
            <p:nvPr/>
          </p:nvSpPr>
          <p:spPr bwMode="auto">
            <a:xfrm>
              <a:off x="4608" y="1584"/>
              <a:ext cx="576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11"/>
            <p:cNvSpPr>
              <a:spLocks noChangeShapeType="1"/>
            </p:cNvSpPr>
            <p:nvPr/>
          </p:nvSpPr>
          <p:spPr bwMode="auto">
            <a:xfrm>
              <a:off x="4608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2"/>
            <p:cNvSpPr>
              <a:spLocks noChangeShapeType="1"/>
            </p:cNvSpPr>
            <p:nvPr/>
          </p:nvSpPr>
          <p:spPr bwMode="auto">
            <a:xfrm>
              <a:off x="460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3"/>
            <p:cNvSpPr>
              <a:spLocks noChangeShapeType="1"/>
            </p:cNvSpPr>
            <p:nvPr/>
          </p:nvSpPr>
          <p:spPr bwMode="auto">
            <a:xfrm>
              <a:off x="4752" y="26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4"/>
            <p:cNvSpPr>
              <a:spLocks noChangeShapeType="1"/>
            </p:cNvSpPr>
            <p:nvPr/>
          </p:nvSpPr>
          <p:spPr bwMode="auto">
            <a:xfrm>
              <a:off x="3456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5"/>
            <p:cNvSpPr>
              <a:spLocks noChangeShapeType="1"/>
            </p:cNvSpPr>
            <p:nvPr/>
          </p:nvSpPr>
          <p:spPr bwMode="auto">
            <a:xfrm>
              <a:off x="3648" y="26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Text Box 16"/>
            <p:cNvSpPr txBox="1">
              <a:spLocks noChangeArrowheads="1"/>
            </p:cNvSpPr>
            <p:nvPr/>
          </p:nvSpPr>
          <p:spPr bwMode="auto">
            <a:xfrm>
              <a:off x="3337" y="1248"/>
              <a:ext cx="383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7456" name="Text Box 17"/>
            <p:cNvSpPr txBox="1">
              <a:spLocks noChangeArrowheads="1"/>
            </p:cNvSpPr>
            <p:nvPr/>
          </p:nvSpPr>
          <p:spPr bwMode="auto">
            <a:xfrm>
              <a:off x="4560" y="1263"/>
              <a:ext cx="336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7457" name="Text Box 18"/>
            <p:cNvSpPr txBox="1">
              <a:spLocks noChangeArrowheads="1"/>
            </p:cNvSpPr>
            <p:nvPr/>
          </p:nvSpPr>
          <p:spPr bwMode="auto">
            <a:xfrm>
              <a:off x="5136" y="2784"/>
              <a:ext cx="33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7458" name="Text Box 19"/>
            <p:cNvSpPr txBox="1">
              <a:spLocks noChangeArrowheads="1"/>
            </p:cNvSpPr>
            <p:nvPr/>
          </p:nvSpPr>
          <p:spPr bwMode="auto">
            <a:xfrm>
              <a:off x="2736" y="2784"/>
              <a:ext cx="28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7459" name="Text Box 20"/>
            <p:cNvSpPr txBox="1">
              <a:spLocks noChangeArrowheads="1"/>
            </p:cNvSpPr>
            <p:nvPr/>
          </p:nvSpPr>
          <p:spPr bwMode="auto">
            <a:xfrm>
              <a:off x="3312" y="2806"/>
              <a:ext cx="33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7460" name="Text Box 21"/>
            <p:cNvSpPr txBox="1">
              <a:spLocks noChangeArrowheads="1"/>
            </p:cNvSpPr>
            <p:nvPr/>
          </p:nvSpPr>
          <p:spPr bwMode="auto">
            <a:xfrm>
              <a:off x="4512" y="2831"/>
              <a:ext cx="432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3943350" y="1936086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 err="1">
                <a:solidFill>
                  <a:srgbClr val="640000"/>
                </a:solidFill>
              </a:rPr>
              <a:t>Chứng</a:t>
            </a:r>
            <a:r>
              <a:rPr lang="en-US" sz="2200" u="sng" dirty="0">
                <a:solidFill>
                  <a:srgbClr val="640000"/>
                </a:solidFill>
              </a:rPr>
              <a:t> minh</a:t>
            </a:r>
          </a:p>
        </p:txBody>
      </p:sp>
      <p:grpSp>
        <p:nvGrpSpPr>
          <p:cNvPr id="68651" name="Group 43"/>
          <p:cNvGrpSpPr>
            <a:grpSpLocks/>
          </p:cNvGrpSpPr>
          <p:nvPr/>
        </p:nvGrpSpPr>
        <p:grpSpPr bwMode="auto">
          <a:xfrm>
            <a:off x="2133600" y="4038600"/>
            <a:ext cx="3562350" cy="446088"/>
            <a:chOff x="240" y="2592"/>
            <a:chExt cx="2244" cy="281"/>
          </a:xfrm>
        </p:grpSpPr>
        <p:graphicFrame>
          <p:nvGraphicFramePr>
            <p:cNvPr id="17440" name="Object 38"/>
            <p:cNvGraphicFramePr>
              <a:graphicFrameLocks noChangeAspect="1"/>
            </p:cNvGraphicFramePr>
            <p:nvPr/>
          </p:nvGraphicFramePr>
          <p:xfrm>
            <a:off x="598" y="2622"/>
            <a:ext cx="596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5" name="Equation" r:id="rId3" imgW="482391" imgH="203112" progId="Equation.DSMT4">
                    <p:embed/>
                  </p:oleObj>
                </mc:Choice>
                <mc:Fallback>
                  <p:oleObj name="Equation" r:id="rId3" imgW="482391" imgH="203112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" y="2622"/>
                          <a:ext cx="596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41" name="Object 39"/>
            <p:cNvGraphicFramePr>
              <a:graphicFrameLocks noChangeAspect="1"/>
            </p:cNvGraphicFramePr>
            <p:nvPr/>
          </p:nvGraphicFramePr>
          <p:xfrm>
            <a:off x="1504" y="2616"/>
            <a:ext cx="57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6" name="Equation" r:id="rId5" imgW="457002" imgH="203112" progId="Equation.DSMT4">
                    <p:embed/>
                  </p:oleObj>
                </mc:Choice>
                <mc:Fallback>
                  <p:oleObj name="Equation" r:id="rId5" imgW="457002" imgH="203112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4" y="2616"/>
                          <a:ext cx="57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2" name="Text Box 40"/>
            <p:cNvSpPr txBox="1">
              <a:spLocks noChangeArrowheads="1"/>
            </p:cNvSpPr>
            <p:nvPr/>
          </p:nvSpPr>
          <p:spPr bwMode="auto">
            <a:xfrm>
              <a:off x="240" y="2598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Xét </a:t>
              </a:r>
            </a:p>
          </p:txBody>
        </p:sp>
        <p:sp>
          <p:nvSpPr>
            <p:cNvPr id="17443" name="Text Box 41"/>
            <p:cNvSpPr txBox="1">
              <a:spLocks noChangeArrowheads="1"/>
            </p:cNvSpPr>
            <p:nvPr/>
          </p:nvSpPr>
          <p:spPr bwMode="auto">
            <a:xfrm>
              <a:off x="1188" y="2598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và</a:t>
              </a:r>
            </a:p>
          </p:txBody>
        </p:sp>
        <p:sp>
          <p:nvSpPr>
            <p:cNvPr id="17444" name="Text Box 42"/>
            <p:cNvSpPr txBox="1">
              <a:spLocks noChangeArrowheads="1"/>
            </p:cNvSpPr>
            <p:nvPr/>
          </p:nvSpPr>
          <p:spPr bwMode="auto">
            <a:xfrm>
              <a:off x="2100" y="2592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có</a:t>
              </a:r>
            </a:p>
          </p:txBody>
        </p:sp>
      </p:grp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3007895" y="4851400"/>
            <a:ext cx="518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AD = BC (</a:t>
            </a:r>
            <a:r>
              <a:rPr lang="en-US" sz="2200" dirty="0" err="1">
                <a:solidFill>
                  <a:srgbClr val="FF0000"/>
                </a:solidFill>
              </a:rPr>
              <a:t>tính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chất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hình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thang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cân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68663" name="Group 55"/>
          <p:cNvGrpSpPr>
            <a:grpSpLocks/>
          </p:cNvGrpSpPr>
          <p:nvPr/>
        </p:nvGrpSpPr>
        <p:grpSpPr bwMode="auto">
          <a:xfrm>
            <a:off x="2730500" y="5651500"/>
            <a:ext cx="6083300" cy="473075"/>
            <a:chOff x="1720" y="3560"/>
            <a:chExt cx="3832" cy="298"/>
          </a:xfrm>
        </p:grpSpPr>
        <p:graphicFrame>
          <p:nvGraphicFramePr>
            <p:cNvPr id="17436" name="Object 52"/>
            <p:cNvGraphicFramePr>
              <a:graphicFrameLocks noChangeAspect="1"/>
            </p:cNvGraphicFramePr>
            <p:nvPr/>
          </p:nvGraphicFramePr>
          <p:xfrm>
            <a:off x="1720" y="3576"/>
            <a:ext cx="168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7" name="Equation" r:id="rId7" imgW="1206500" imgH="203200" progId="Equation.DSMT4">
                    <p:embed/>
                  </p:oleObj>
                </mc:Choice>
                <mc:Fallback>
                  <p:oleObj name="Equation" r:id="rId7" imgW="1206500" imgH="20320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" y="3576"/>
                          <a:ext cx="168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7" name="Text Box 54"/>
            <p:cNvSpPr txBox="1">
              <a:spLocks noChangeArrowheads="1"/>
            </p:cNvSpPr>
            <p:nvPr/>
          </p:nvSpPr>
          <p:spPr bwMode="auto">
            <a:xfrm>
              <a:off x="3344" y="3560"/>
              <a:ext cx="22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( cạnh huyền – góc nhọn)</a:t>
              </a:r>
            </a:p>
          </p:txBody>
        </p:sp>
      </p:grpSp>
      <p:grpSp>
        <p:nvGrpSpPr>
          <p:cNvPr id="68667" name="Group 59"/>
          <p:cNvGrpSpPr>
            <a:grpSpLocks/>
          </p:cNvGrpSpPr>
          <p:nvPr/>
        </p:nvGrpSpPr>
        <p:grpSpPr bwMode="auto">
          <a:xfrm>
            <a:off x="2717800" y="6019800"/>
            <a:ext cx="5245100" cy="427038"/>
            <a:chOff x="1712" y="3792"/>
            <a:chExt cx="3304" cy="269"/>
          </a:xfrm>
        </p:grpSpPr>
        <p:graphicFrame>
          <p:nvGraphicFramePr>
            <p:cNvPr id="17434" name="Object 56"/>
            <p:cNvGraphicFramePr>
              <a:graphicFrameLocks noChangeAspect="1"/>
            </p:cNvGraphicFramePr>
            <p:nvPr/>
          </p:nvGraphicFramePr>
          <p:xfrm>
            <a:off x="1712" y="3824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8" name="Equation" r:id="rId9" imgW="190417" imgH="152334" progId="Equation.DSMT4">
                    <p:embed/>
                  </p:oleObj>
                </mc:Choice>
                <mc:Fallback>
                  <p:oleObj name="Equation" r:id="rId9" imgW="190417" imgH="152334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2" y="3824"/>
                          <a:ext cx="3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5" name="Text Box 58"/>
            <p:cNvSpPr txBox="1">
              <a:spLocks noChangeArrowheads="1"/>
            </p:cNvSpPr>
            <p:nvPr/>
          </p:nvSpPr>
          <p:spPr bwMode="auto">
            <a:xfrm>
              <a:off x="1992" y="3792"/>
              <a:ext cx="302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FF"/>
                  </a:solidFill>
                </a:rPr>
                <a:t>DE = CF ( cặp cạnh tương ứng)</a:t>
              </a:r>
            </a:p>
          </p:txBody>
        </p:sp>
      </p:grpSp>
      <p:grpSp>
        <p:nvGrpSpPr>
          <p:cNvPr id="17424" name="Group 46"/>
          <p:cNvGrpSpPr>
            <a:grpSpLocks/>
          </p:cNvGrpSpPr>
          <p:nvPr/>
        </p:nvGrpSpPr>
        <p:grpSpPr bwMode="auto">
          <a:xfrm>
            <a:off x="152400" y="1905000"/>
            <a:ext cx="3276600" cy="2103438"/>
            <a:chOff x="192" y="1200"/>
            <a:chExt cx="2064" cy="1325"/>
          </a:xfrm>
        </p:grpSpPr>
        <p:sp>
          <p:nvSpPr>
            <p:cNvPr id="17426" name="Line 24"/>
            <p:cNvSpPr>
              <a:spLocks noChangeShapeType="1"/>
            </p:cNvSpPr>
            <p:nvPr/>
          </p:nvSpPr>
          <p:spPr bwMode="auto">
            <a:xfrm>
              <a:off x="632" y="1200"/>
              <a:ext cx="0" cy="1200"/>
            </a:xfrm>
            <a:prstGeom prst="line">
              <a:avLst/>
            </a:prstGeom>
            <a:noFill/>
            <a:ln w="9525">
              <a:solidFill>
                <a:srgbClr val="6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7" name="Group 35"/>
            <p:cNvGrpSpPr>
              <a:grpSpLocks/>
            </p:cNvGrpSpPr>
            <p:nvPr/>
          </p:nvGrpSpPr>
          <p:grpSpPr bwMode="auto">
            <a:xfrm>
              <a:off x="192" y="1296"/>
              <a:ext cx="2064" cy="1229"/>
              <a:chOff x="192" y="1296"/>
              <a:chExt cx="2064" cy="1229"/>
            </a:xfrm>
          </p:grpSpPr>
          <p:sp>
            <p:nvSpPr>
              <p:cNvPr id="17428" name="Line 25"/>
              <p:cNvSpPr>
                <a:spLocks noChangeShapeType="1"/>
              </p:cNvSpPr>
              <p:nvPr/>
            </p:nvSpPr>
            <p:spPr bwMode="auto">
              <a:xfrm>
                <a:off x="192" y="2208"/>
                <a:ext cx="1632" cy="0"/>
              </a:xfrm>
              <a:prstGeom prst="line">
                <a:avLst/>
              </a:prstGeom>
              <a:noFill/>
              <a:ln w="9525">
                <a:solidFill>
                  <a:srgbClr val="64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Text Box 26"/>
              <p:cNvSpPr txBox="1">
                <a:spLocks noChangeArrowheads="1"/>
              </p:cNvSpPr>
              <p:nvPr/>
            </p:nvSpPr>
            <p:spPr bwMode="auto">
              <a:xfrm>
                <a:off x="192" y="1632"/>
                <a:ext cx="38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rgbClr val="003300"/>
                    </a:solidFill>
                  </a:rPr>
                  <a:t>GT</a:t>
                </a:r>
              </a:p>
            </p:txBody>
          </p:sp>
          <p:sp>
            <p:nvSpPr>
              <p:cNvPr id="17430" name="Text Box 27"/>
              <p:cNvSpPr txBox="1">
                <a:spLocks noChangeArrowheads="1"/>
              </p:cNvSpPr>
              <p:nvPr/>
            </p:nvSpPr>
            <p:spPr bwMode="auto">
              <a:xfrm>
                <a:off x="240" y="2208"/>
                <a:ext cx="38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rgbClr val="003300"/>
                    </a:solidFill>
                  </a:rPr>
                  <a:t>KL</a:t>
                </a:r>
              </a:p>
            </p:txBody>
          </p:sp>
          <p:sp>
            <p:nvSpPr>
              <p:cNvPr id="17431" name="Text Box 28"/>
              <p:cNvSpPr txBox="1">
                <a:spLocks noChangeArrowheads="1"/>
              </p:cNvSpPr>
              <p:nvPr/>
            </p:nvSpPr>
            <p:spPr bwMode="auto">
              <a:xfrm>
                <a:off x="728" y="1296"/>
                <a:ext cx="1296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>
                    <a:solidFill>
                      <a:srgbClr val="003300"/>
                    </a:solidFill>
                  </a:rPr>
                  <a:t>ABCD; AB//DC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200" dirty="0">
                    <a:solidFill>
                      <a:srgbClr val="003300"/>
                    </a:solidFill>
                  </a:rPr>
                  <a:t>AB &lt; CD;</a:t>
                </a:r>
              </a:p>
            </p:txBody>
          </p:sp>
          <p:graphicFrame>
            <p:nvGraphicFramePr>
              <p:cNvPr id="17432" name="Object 32"/>
              <p:cNvGraphicFramePr>
                <a:graphicFrameLocks noChangeAspect="1"/>
              </p:cNvGraphicFramePr>
              <p:nvPr/>
            </p:nvGraphicFramePr>
            <p:xfrm>
              <a:off x="720" y="1872"/>
              <a:ext cx="1536" cy="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99" name="Equation" r:id="rId11" imgW="1193800" imgH="203200" progId="Equation.DSMT4">
                      <p:embed/>
                    </p:oleObj>
                  </mc:Choice>
                  <mc:Fallback>
                    <p:oleObj name="Equation" r:id="rId11" imgW="1193800" imgH="203200" progId="Equation.DSMT4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872"/>
                            <a:ext cx="1536" cy="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33" name="Text Box 34"/>
              <p:cNvSpPr txBox="1">
                <a:spLocks noChangeArrowheads="1"/>
              </p:cNvSpPr>
              <p:nvPr/>
            </p:nvSpPr>
            <p:spPr bwMode="auto">
              <a:xfrm>
                <a:off x="768" y="2256"/>
                <a:ext cx="86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>
                    <a:solidFill>
                      <a:srgbClr val="FF0000"/>
                    </a:solidFill>
                  </a:rPr>
                  <a:t>DE = CF</a:t>
                </a:r>
              </a:p>
            </p:txBody>
          </p:sp>
        </p:grpSp>
      </p:grpSp>
      <p:sp>
        <p:nvSpPr>
          <p:cNvPr id="17422" name="Rectangle 67"/>
          <p:cNvSpPr>
            <a:spLocks noChangeArrowheads="1"/>
          </p:cNvSpPr>
          <p:nvPr/>
        </p:nvSpPr>
        <p:spPr bwMode="auto">
          <a:xfrm>
            <a:off x="3589338" y="30163"/>
            <a:ext cx="288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H" pitchFamily="34" charset="0"/>
              </a:rPr>
              <a:t>Hình Thang cân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281862" y="2479931"/>
            <a:ext cx="2594938" cy="537907"/>
            <a:chOff x="-1941657" y="3957637"/>
            <a:chExt cx="2097173" cy="537907"/>
          </a:xfrm>
        </p:grpSpPr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</a:t>
              </a:r>
              <a:r>
                <a:rPr lang="en-US" sz="2400" dirty="0">
                  <a:solidFill>
                    <a:srgbClr val="9700CC"/>
                  </a:solidFill>
                </a:rPr>
                <a:t>C  </a:t>
              </a:r>
              <a:r>
                <a:rPr lang="en-US" sz="2400" dirty="0" smtClean="0">
                  <a:solidFill>
                    <a:srgbClr val="9700CC"/>
                  </a:solidFill>
                </a:rPr>
                <a:t> =   D 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-1014587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 flipV="1">
              <a:off x="-119931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91462" y="5194300"/>
            <a:ext cx="2594938" cy="537907"/>
            <a:chOff x="-1941657" y="3957637"/>
            <a:chExt cx="2097173" cy="537907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</a:t>
              </a:r>
              <a:r>
                <a:rPr lang="en-US" sz="2400" dirty="0">
                  <a:solidFill>
                    <a:srgbClr val="9700CC"/>
                  </a:solidFill>
                </a:rPr>
                <a:t>C  </a:t>
              </a:r>
              <a:r>
                <a:rPr lang="en-US" sz="2400" dirty="0" smtClean="0">
                  <a:solidFill>
                    <a:srgbClr val="9700CC"/>
                  </a:solidFill>
                </a:rPr>
                <a:t> =   D  (</a:t>
              </a:r>
              <a:r>
                <a:rPr lang="en-US" sz="2400" dirty="0" err="1" smtClean="0">
                  <a:solidFill>
                    <a:srgbClr val="9700CC"/>
                  </a:solidFill>
                </a:rPr>
                <a:t>gt</a:t>
              </a:r>
              <a:r>
                <a:rPr lang="en-US" sz="2400" dirty="0" smtClean="0">
                  <a:solidFill>
                    <a:srgbClr val="9700CC"/>
                  </a:solidFill>
                </a:rPr>
                <a:t>)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>
              <a:off x="-1014587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 flipV="1">
              <a:off x="-119931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043862" y="4343400"/>
            <a:ext cx="3216570" cy="537907"/>
            <a:chOff x="-1941657" y="3957637"/>
            <a:chExt cx="2097173" cy="537907"/>
          </a:xfrm>
        </p:grpSpPr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-1941657" y="4033879"/>
              <a:ext cx="20971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9700CC"/>
                  </a:solidFill>
                </a:rPr>
                <a:t> E   =      F    = ( 90</a:t>
              </a:r>
              <a:r>
                <a:rPr lang="en-US" sz="2400" baseline="30000" dirty="0" smtClean="0">
                  <a:solidFill>
                    <a:srgbClr val="9700CC"/>
                  </a:solidFill>
                </a:rPr>
                <a:t>o</a:t>
              </a:r>
              <a:r>
                <a:rPr lang="en-US" sz="2400" dirty="0" smtClean="0">
                  <a:solidFill>
                    <a:srgbClr val="9700CC"/>
                  </a:solidFill>
                </a:rPr>
                <a:t>)</a:t>
              </a:r>
              <a:endParaRPr lang="en-US" sz="2400" dirty="0">
                <a:solidFill>
                  <a:srgbClr val="9700CC"/>
                </a:solidFill>
              </a:endParaRPr>
            </a:p>
          </p:txBody>
        </p:sp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-172075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-1014587" y="3957637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3"/>
            <p:cNvSpPr>
              <a:spLocks noChangeShapeType="1"/>
            </p:cNvSpPr>
            <p:nvPr/>
          </p:nvSpPr>
          <p:spPr bwMode="auto">
            <a:xfrm flipV="1">
              <a:off x="-1905481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 flipV="1">
              <a:off x="-1199314" y="3970344"/>
              <a:ext cx="184727" cy="152484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4" grpId="0"/>
      <p:bldP spid="686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14600" y="1524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</a:rPr>
              <a:t>Kiểm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tra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cũ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2400" y="685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1. Nêu định nghĩa hình thang?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4800" y="1295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8500B4"/>
                </a:solidFill>
              </a:rPr>
              <a:t>- Hình thang là tứ giác có hai cạnh đối song song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52400" y="1981200"/>
            <a:ext cx="503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2. Tìm x, y trong hình thang ABCD?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2667000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9700CC"/>
                </a:solidFill>
              </a:rPr>
              <a:t>Xét hình thang ABCD có: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9700CC"/>
                </a:solidFill>
              </a:rPr>
              <a:t>A + D =180</a:t>
            </a:r>
            <a:r>
              <a:rPr lang="en-US" sz="2400">
                <a:solidFill>
                  <a:srgbClr val="9700CC"/>
                </a:solidFill>
                <a:cs typeface="Arial" charset="0"/>
              </a:rPr>
              <a:t>°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9700CC"/>
                </a:solidFill>
              </a:rPr>
              <a:t>B + C = 180</a:t>
            </a:r>
            <a:r>
              <a:rPr lang="en-US" sz="2400">
                <a:solidFill>
                  <a:srgbClr val="9700CC"/>
                </a:solidFill>
                <a:cs typeface="Arial" charset="0"/>
              </a:rPr>
              <a:t>°</a:t>
            </a:r>
            <a:endParaRPr lang="en-US" sz="2400">
              <a:cs typeface="Arial" charset="0"/>
            </a:endParaRPr>
          </a:p>
        </p:txBody>
      </p:sp>
      <p:graphicFrame>
        <p:nvGraphicFramePr>
          <p:cNvPr id="6172" name="Object 28"/>
          <p:cNvGraphicFramePr>
            <a:graphicFrameLocks noChangeAspect="1"/>
          </p:cNvGraphicFramePr>
          <p:nvPr/>
        </p:nvGraphicFramePr>
        <p:xfrm>
          <a:off x="2895600" y="4800600"/>
          <a:ext cx="457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00600"/>
                        <a:ext cx="4572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3505200" y="4419600"/>
            <a:ext cx="1219200" cy="866775"/>
            <a:chOff x="2928" y="3451"/>
            <a:chExt cx="864" cy="646"/>
          </a:xfrm>
        </p:grpSpPr>
        <p:sp>
          <p:nvSpPr>
            <p:cNvPr id="3099" name="AutoShape 29"/>
            <p:cNvSpPr>
              <a:spLocks/>
            </p:cNvSpPr>
            <p:nvPr/>
          </p:nvSpPr>
          <p:spPr bwMode="auto">
            <a:xfrm>
              <a:off x="2928" y="3552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9525">
              <a:solidFill>
                <a:srgbClr val="5800B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00" name="Object 30"/>
            <p:cNvGraphicFramePr>
              <a:graphicFrameLocks noChangeAspect="1"/>
            </p:cNvGraphicFramePr>
            <p:nvPr/>
          </p:nvGraphicFramePr>
          <p:xfrm>
            <a:off x="3096" y="3451"/>
            <a:ext cx="696" cy="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Equation" r:id="rId5" imgW="520474" imgH="482391" progId="Equation.DSMT4">
                    <p:embed/>
                  </p:oleObj>
                </mc:Choice>
                <mc:Fallback>
                  <p:oleObj name="Equation" r:id="rId5" imgW="520474" imgH="482391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6" y="3451"/>
                          <a:ext cx="696" cy="6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52400" y="4724400"/>
            <a:ext cx="106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9700CC"/>
                </a:solidFill>
              </a:rPr>
              <a:t>Nên:</a:t>
            </a:r>
          </a:p>
        </p:txBody>
      </p: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914400" y="4495800"/>
            <a:ext cx="1981200" cy="735013"/>
            <a:chOff x="558" y="2889"/>
            <a:chExt cx="1248" cy="463"/>
          </a:xfrm>
        </p:grpSpPr>
        <p:graphicFrame>
          <p:nvGraphicFramePr>
            <p:cNvPr id="3096" name="Object 25"/>
            <p:cNvGraphicFramePr>
              <a:graphicFrameLocks noChangeAspect="1"/>
            </p:cNvGraphicFramePr>
            <p:nvPr/>
          </p:nvGraphicFramePr>
          <p:xfrm>
            <a:off x="654" y="2889"/>
            <a:ext cx="115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7" imgW="939800" imgH="228600" progId="Equation.DSMT4">
                    <p:embed/>
                  </p:oleObj>
                </mc:Choice>
                <mc:Fallback>
                  <p:oleObj name="Equation" r:id="rId7" imgW="939800" imgH="2286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" y="2889"/>
                          <a:ext cx="1152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7" name="Object 26"/>
            <p:cNvGraphicFramePr>
              <a:graphicFrameLocks noChangeAspect="1"/>
            </p:cNvGraphicFramePr>
            <p:nvPr/>
          </p:nvGraphicFramePr>
          <p:xfrm>
            <a:off x="750" y="3072"/>
            <a:ext cx="105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Equation" r:id="rId9" imgW="863225" imgH="228501" progId="Equation.DSMT4">
                    <p:embed/>
                  </p:oleObj>
                </mc:Choice>
                <mc:Fallback>
                  <p:oleObj name="Equation" r:id="rId9" imgW="863225" imgH="228501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" y="3072"/>
                          <a:ext cx="105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8" name="AutoShape 41"/>
            <p:cNvSpPr>
              <a:spLocks/>
            </p:cNvSpPr>
            <p:nvPr/>
          </p:nvSpPr>
          <p:spPr bwMode="auto">
            <a:xfrm>
              <a:off x="558" y="2976"/>
              <a:ext cx="144" cy="336"/>
            </a:xfrm>
            <a:prstGeom prst="leftBrace">
              <a:avLst>
                <a:gd name="adj1" fmla="val 19444"/>
                <a:gd name="adj2" fmla="val 50000"/>
              </a:avLst>
            </a:prstGeom>
            <a:noFill/>
            <a:ln w="9525">
              <a:solidFill>
                <a:srgbClr val="5800B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7" name="Group 53"/>
          <p:cNvGrpSpPr>
            <a:grpSpLocks/>
          </p:cNvGrpSpPr>
          <p:nvPr/>
        </p:nvGrpSpPr>
        <p:grpSpPr bwMode="auto">
          <a:xfrm>
            <a:off x="304800" y="5562600"/>
            <a:ext cx="8686800" cy="850900"/>
            <a:chOff x="336" y="1152"/>
            <a:chExt cx="4050" cy="536"/>
          </a:xfrm>
        </p:grpSpPr>
        <p:sp>
          <p:nvSpPr>
            <p:cNvPr id="3094" name="Rectangle 54"/>
            <p:cNvSpPr>
              <a:spLocks noChangeArrowheads="1"/>
            </p:cNvSpPr>
            <p:nvPr/>
          </p:nvSpPr>
          <p:spPr bwMode="auto">
            <a:xfrm>
              <a:off x="336" y="1152"/>
              <a:ext cx="249" cy="336"/>
            </a:xfrm>
            <a:prstGeom prst="rect">
              <a:avLst/>
            </a:prstGeom>
            <a:solidFill>
              <a:srgbClr val="D600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? 1</a:t>
              </a:r>
            </a:p>
          </p:txBody>
        </p:sp>
        <p:sp>
          <p:nvSpPr>
            <p:cNvPr id="3095" name="Text Box 55"/>
            <p:cNvSpPr txBox="1">
              <a:spLocks noChangeArrowheads="1"/>
            </p:cNvSpPr>
            <p:nvPr/>
          </p:nvSpPr>
          <p:spPr bwMode="auto">
            <a:xfrm>
              <a:off x="402" y="1170"/>
              <a:ext cx="39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700CC"/>
                  </a:solidFill>
                </a:rPr>
                <a:t>    Hình thang ABCD( AB//CD) trên hình bên có gì đặc biệt ?</a:t>
              </a:r>
            </a:p>
          </p:txBody>
        </p:sp>
      </p:grpSp>
      <p:graphicFrame>
        <p:nvGraphicFramePr>
          <p:cNvPr id="3085" name="Object 5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31000" y="5395913"/>
          <a:ext cx="32766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ocument" r:id="rId11" imgW="6208166" imgH="4094683" progId="Word.Document.8">
                  <p:embed/>
                </p:oleObj>
              </mc:Choice>
              <mc:Fallback>
                <p:oleObj name="Document" r:id="rId11" imgW="6208166" imgH="4094683" progId="Word.Document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395913"/>
                        <a:ext cx="32766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2" name="Line 68"/>
          <p:cNvSpPr>
            <a:spLocks noChangeShapeType="1"/>
          </p:cNvSpPr>
          <p:nvPr/>
        </p:nvSpPr>
        <p:spPr bwMode="auto">
          <a:xfrm flipV="1">
            <a:off x="558800" y="36195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711200" y="36195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 flipV="1">
            <a:off x="1079500" y="36195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1231900" y="36195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 flipV="1">
            <a:off x="1066800" y="31242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1219200" y="31242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 flipV="1">
            <a:off x="584200" y="30988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736600" y="3098800"/>
            <a:ext cx="152400" cy="1524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10200" y="1981200"/>
            <a:ext cx="3429000" cy="2362200"/>
            <a:chOff x="5410200" y="1981200"/>
            <a:chExt cx="3429000" cy="2362200"/>
          </a:xfrm>
        </p:grpSpPr>
        <p:sp>
          <p:nvSpPr>
            <p:cNvPr id="2" name="Trapezoid 1"/>
            <p:cNvSpPr/>
            <p:nvPr/>
          </p:nvSpPr>
          <p:spPr bwMode="auto">
            <a:xfrm>
              <a:off x="5867400" y="2362200"/>
              <a:ext cx="2743200" cy="1524000"/>
            </a:xfrm>
            <a:prstGeom prst="trapezoid">
              <a:avLst>
                <a:gd name="adj" fmla="val 52500"/>
              </a:avLst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72200" y="20574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69716" y="19812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1716" y="38817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10200" y="38100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9795438">
              <a:off x="6553200" y="2367209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120</a:t>
              </a:r>
              <a:r>
                <a:rPr lang="en-US" sz="2400" b="1" baseline="30000" dirty="0" smtClean="0"/>
                <a:t>o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68219" y="3500735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60</a:t>
              </a:r>
              <a:r>
                <a:rPr lang="en-US" sz="2400" b="1" baseline="30000" dirty="0" smtClean="0"/>
                <a:t>o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35694" y="2286000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3600" y="3424535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84" grpId="0"/>
      <p:bldP spid="6212" grpId="0" animBg="1"/>
      <p:bldP spid="6213" grpId="0" animBg="1"/>
      <p:bldP spid="6214" grpId="0" animBg="1"/>
      <p:bldP spid="6215" grpId="0" animBg="1"/>
      <p:bldP spid="6216" grpId="0" animBg="1"/>
      <p:bldP spid="6217" grpId="0" animBg="1"/>
      <p:bldP spid="6218" grpId="0" animBg="1"/>
      <p:bldP spid="6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Text Box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  <a:noFill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b="1" u="sng" smtClean="0">
                <a:solidFill>
                  <a:srgbClr val="0033CC"/>
                </a:solidFill>
              </a:rPr>
              <a:t>1. Định nghĩa</a:t>
            </a:r>
          </a:p>
        </p:txBody>
      </p:sp>
      <p:pic>
        <p:nvPicPr>
          <p:cNvPr id="92168" name="Picture 8" descr="holding 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43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381000" y="1752600"/>
            <a:ext cx="6858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.VnTifani HeavyH" pitchFamily="34" charset="0"/>
              </a:rPr>
              <a:t>?1</a:t>
            </a:r>
            <a:endParaRPr lang="en-US" sz="2000"/>
          </a:p>
        </p:txBody>
      </p:sp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0" y="3581400"/>
            <a:ext cx="4648200" cy="1600200"/>
          </a:xfrm>
          <a:prstGeom prst="cloudCallout">
            <a:avLst>
              <a:gd name="adj1" fmla="val 77356"/>
              <a:gd name="adj2" fmla="val -138986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ABCD(AB//CD) có gì đặc biệt ? 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1066800" y="1676400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Hình thang ABCD (AB//CD) có hai góc kề một đáy bằng nhau</a:t>
            </a:r>
          </a:p>
        </p:txBody>
      </p:sp>
      <p:pic>
        <p:nvPicPr>
          <p:cNvPr id="8" name="Picture 22" descr="Suy ng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2895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4"/>
          <p:cNvSpPr>
            <a:spLocks noChangeArrowheads="1"/>
          </p:cNvSpPr>
          <p:nvPr/>
        </p:nvSpPr>
        <p:spPr bwMode="auto">
          <a:xfrm>
            <a:off x="762000" y="2438400"/>
            <a:ext cx="5257800" cy="1600200"/>
          </a:xfrm>
          <a:prstGeom prst="cloudCallout">
            <a:avLst>
              <a:gd name="adj1" fmla="val -23884"/>
              <a:gd name="adj2" fmla="val 72125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thang cân là hình như thế nào? </a:t>
            </a:r>
          </a:p>
        </p:txBody>
      </p:sp>
      <p:sp>
        <p:nvSpPr>
          <p:cNvPr id="92199" name="Rectangle 39"/>
          <p:cNvSpPr>
            <a:spLocks noChangeArrowheads="1"/>
          </p:cNvSpPr>
          <p:nvPr/>
        </p:nvSpPr>
        <p:spPr bwMode="auto">
          <a:xfrm>
            <a:off x="0" y="5334000"/>
            <a:ext cx="9144000" cy="762000"/>
          </a:xfrm>
          <a:prstGeom prst="rect">
            <a:avLst/>
          </a:prstGeom>
          <a:solidFill>
            <a:srgbClr val="35D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i="1" dirty="0" err="1">
                <a:solidFill>
                  <a:srgbClr val="990000"/>
                </a:solidFill>
              </a:rPr>
              <a:t>Hình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thang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cân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là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hình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thang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có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hai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góc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kề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một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đáy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bằng</a:t>
            </a:r>
            <a:r>
              <a:rPr lang="en-US" sz="2400" i="1" dirty="0">
                <a:solidFill>
                  <a:srgbClr val="990000"/>
                </a:solidFill>
              </a:rPr>
              <a:t> </a:t>
            </a:r>
            <a:r>
              <a:rPr lang="en-US" sz="2400" i="1" dirty="0" err="1">
                <a:solidFill>
                  <a:srgbClr val="990000"/>
                </a:solidFill>
              </a:rPr>
              <a:t>nhau</a:t>
            </a:r>
            <a:r>
              <a:rPr lang="en-US" sz="2400" i="1" dirty="0">
                <a:solidFill>
                  <a:srgbClr val="990000"/>
                </a:solidFill>
              </a:rPr>
              <a:t>.</a:t>
            </a:r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92200" name="Text Box 40"/>
          <p:cNvSpPr txBox="1">
            <a:spLocks noChangeArrowheads="1"/>
          </p:cNvSpPr>
          <p:nvPr/>
        </p:nvSpPr>
        <p:spPr bwMode="auto">
          <a:xfrm>
            <a:off x="3048000" y="1295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(SGK – T72)</a:t>
            </a:r>
          </a:p>
        </p:txBody>
      </p:sp>
      <p:grpSp>
        <p:nvGrpSpPr>
          <p:cNvPr id="92201" name="Group 41"/>
          <p:cNvGrpSpPr>
            <a:grpSpLocks/>
          </p:cNvGrpSpPr>
          <p:nvPr/>
        </p:nvGrpSpPr>
        <p:grpSpPr bwMode="auto">
          <a:xfrm>
            <a:off x="762000" y="3048000"/>
            <a:ext cx="7772400" cy="1295400"/>
            <a:chOff x="96" y="720"/>
            <a:chExt cx="3984" cy="816"/>
          </a:xfrm>
        </p:grpSpPr>
        <p:sp>
          <p:nvSpPr>
            <p:cNvPr id="4111" name="Text Box 42"/>
            <p:cNvSpPr txBox="1">
              <a:spLocks noChangeArrowheads="1"/>
            </p:cNvSpPr>
            <p:nvPr/>
          </p:nvSpPr>
          <p:spPr bwMode="auto">
            <a:xfrm>
              <a:off x="96" y="100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700CC"/>
                  </a:solidFill>
                </a:rPr>
                <a:t>ABCD là hình thang cân</a:t>
              </a:r>
            </a:p>
          </p:txBody>
        </p:sp>
        <p:graphicFrame>
          <p:nvGraphicFramePr>
            <p:cNvPr id="4112" name="Object 43"/>
            <p:cNvGraphicFramePr>
              <a:graphicFrameLocks noChangeAspect="1"/>
            </p:cNvGraphicFramePr>
            <p:nvPr/>
          </p:nvGraphicFramePr>
          <p:xfrm>
            <a:off x="1920" y="1008"/>
            <a:ext cx="38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name="Equation" r:id="rId5" imgW="215713" imgH="152268" progId="Equation.DSMT4">
                    <p:embed/>
                  </p:oleObj>
                </mc:Choice>
                <mc:Fallback>
                  <p:oleObj name="Equation" r:id="rId5" imgW="215713" imgH="152268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008"/>
                          <a:ext cx="38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Text Box 44"/>
            <p:cNvSpPr txBox="1">
              <a:spLocks noChangeArrowheads="1"/>
            </p:cNvSpPr>
            <p:nvPr/>
          </p:nvSpPr>
          <p:spPr bwMode="auto">
            <a:xfrm>
              <a:off x="2544" y="72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700CC"/>
                  </a:solidFill>
                </a:rPr>
                <a:t>AB // CD</a:t>
              </a:r>
              <a:endParaRPr lang="en-US" sz="2400"/>
            </a:p>
          </p:txBody>
        </p:sp>
        <p:sp>
          <p:nvSpPr>
            <p:cNvPr id="4114" name="AutoShape 45"/>
            <p:cNvSpPr>
              <a:spLocks/>
            </p:cNvSpPr>
            <p:nvPr/>
          </p:nvSpPr>
          <p:spPr bwMode="auto">
            <a:xfrm>
              <a:off x="2304" y="720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rgbClr val="5800B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Text Box 46"/>
            <p:cNvSpPr txBox="1">
              <a:spLocks noChangeArrowheads="1"/>
            </p:cNvSpPr>
            <p:nvPr/>
          </p:nvSpPr>
          <p:spPr bwMode="auto">
            <a:xfrm>
              <a:off x="2528" y="1200"/>
              <a:ext cx="1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700CC"/>
                  </a:solidFill>
                </a:rPr>
                <a:t>A = B Hoặc  C = D</a:t>
              </a:r>
              <a:endParaRPr lang="en-US" sz="2400"/>
            </a:p>
          </p:txBody>
        </p:sp>
        <p:grpSp>
          <p:nvGrpSpPr>
            <p:cNvPr id="4116" name="Group 47"/>
            <p:cNvGrpSpPr>
              <a:grpSpLocks/>
            </p:cNvGrpSpPr>
            <p:nvPr/>
          </p:nvGrpSpPr>
          <p:grpSpPr bwMode="auto">
            <a:xfrm>
              <a:off x="2544" y="1152"/>
              <a:ext cx="192" cy="96"/>
              <a:chOff x="352" y="2280"/>
              <a:chExt cx="192" cy="96"/>
            </a:xfrm>
          </p:grpSpPr>
          <p:sp>
            <p:nvSpPr>
              <p:cNvPr id="4126" name="Line 48"/>
              <p:cNvSpPr>
                <a:spLocks noChangeShapeType="1"/>
              </p:cNvSpPr>
              <p:nvPr/>
            </p:nvSpPr>
            <p:spPr bwMode="auto">
              <a:xfrm flipV="1">
                <a:off x="352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49"/>
              <p:cNvSpPr>
                <a:spLocks noChangeShapeType="1"/>
              </p:cNvSpPr>
              <p:nvPr/>
            </p:nvSpPr>
            <p:spPr bwMode="auto">
              <a:xfrm>
                <a:off x="448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7" name="Group 50"/>
            <p:cNvGrpSpPr>
              <a:grpSpLocks/>
            </p:cNvGrpSpPr>
            <p:nvPr/>
          </p:nvGrpSpPr>
          <p:grpSpPr bwMode="auto">
            <a:xfrm>
              <a:off x="2832" y="1136"/>
              <a:ext cx="192" cy="96"/>
              <a:chOff x="352" y="2280"/>
              <a:chExt cx="192" cy="96"/>
            </a:xfrm>
          </p:grpSpPr>
          <p:sp>
            <p:nvSpPr>
              <p:cNvPr id="4124" name="Line 51"/>
              <p:cNvSpPr>
                <a:spLocks noChangeShapeType="1"/>
              </p:cNvSpPr>
              <p:nvPr/>
            </p:nvSpPr>
            <p:spPr bwMode="auto">
              <a:xfrm flipV="1">
                <a:off x="352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52"/>
              <p:cNvSpPr>
                <a:spLocks noChangeShapeType="1"/>
              </p:cNvSpPr>
              <p:nvPr/>
            </p:nvSpPr>
            <p:spPr bwMode="auto">
              <a:xfrm>
                <a:off x="448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8" name="Group 53"/>
            <p:cNvGrpSpPr>
              <a:grpSpLocks/>
            </p:cNvGrpSpPr>
            <p:nvPr/>
          </p:nvGrpSpPr>
          <p:grpSpPr bwMode="auto">
            <a:xfrm>
              <a:off x="3456" y="1152"/>
              <a:ext cx="192" cy="96"/>
              <a:chOff x="352" y="2280"/>
              <a:chExt cx="192" cy="96"/>
            </a:xfrm>
          </p:grpSpPr>
          <p:sp>
            <p:nvSpPr>
              <p:cNvPr id="4122" name="Line 54"/>
              <p:cNvSpPr>
                <a:spLocks noChangeShapeType="1"/>
              </p:cNvSpPr>
              <p:nvPr/>
            </p:nvSpPr>
            <p:spPr bwMode="auto">
              <a:xfrm flipV="1">
                <a:off x="352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55"/>
              <p:cNvSpPr>
                <a:spLocks noChangeShapeType="1"/>
              </p:cNvSpPr>
              <p:nvPr/>
            </p:nvSpPr>
            <p:spPr bwMode="auto">
              <a:xfrm>
                <a:off x="448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9" name="Group 56"/>
            <p:cNvGrpSpPr>
              <a:grpSpLocks/>
            </p:cNvGrpSpPr>
            <p:nvPr/>
          </p:nvGrpSpPr>
          <p:grpSpPr bwMode="auto">
            <a:xfrm>
              <a:off x="3744" y="1144"/>
              <a:ext cx="192" cy="96"/>
              <a:chOff x="352" y="2280"/>
              <a:chExt cx="192" cy="96"/>
            </a:xfrm>
          </p:grpSpPr>
          <p:sp>
            <p:nvSpPr>
              <p:cNvPr id="4120" name="Line 57"/>
              <p:cNvSpPr>
                <a:spLocks noChangeShapeType="1"/>
              </p:cNvSpPr>
              <p:nvPr/>
            </p:nvSpPr>
            <p:spPr bwMode="auto">
              <a:xfrm flipV="1">
                <a:off x="352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58"/>
              <p:cNvSpPr>
                <a:spLocks noChangeShapeType="1"/>
              </p:cNvSpPr>
              <p:nvPr/>
            </p:nvSpPr>
            <p:spPr bwMode="auto">
              <a:xfrm>
                <a:off x="448" y="2280"/>
                <a:ext cx="96" cy="96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19" name="Text Box 59"/>
          <p:cNvSpPr txBox="1">
            <a:spLocks noChangeArrowheads="1"/>
          </p:cNvSpPr>
          <p:nvPr/>
        </p:nvSpPr>
        <p:spPr bwMode="auto">
          <a:xfrm>
            <a:off x="5334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u="sng">
                <a:solidFill>
                  <a:srgbClr val="0033CC"/>
                </a:solidFill>
              </a:rPr>
              <a:t>Chú ý:</a:t>
            </a:r>
            <a:r>
              <a:rPr lang="en-US" sz="2400">
                <a:solidFill>
                  <a:srgbClr val="0033CC"/>
                </a:solidFill>
              </a:rPr>
              <a:t> ( SGK – T72)</a:t>
            </a:r>
          </a:p>
        </p:txBody>
      </p:sp>
      <p:sp>
        <p:nvSpPr>
          <p:cNvPr id="4110" name="TextBox 34"/>
          <p:cNvSpPr txBox="1">
            <a:spLocks noChangeArrowheads="1"/>
          </p:cNvSpPr>
          <p:nvPr/>
        </p:nvSpPr>
        <p:spPr bwMode="auto">
          <a:xfrm>
            <a:off x="1851025" y="762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rapezoid 32"/>
          <p:cNvSpPr/>
          <p:nvPr/>
        </p:nvSpPr>
        <p:spPr bwMode="auto">
          <a:xfrm>
            <a:off x="5867400" y="1143000"/>
            <a:ext cx="2743200" cy="1524000"/>
          </a:xfrm>
          <a:prstGeom prst="trapezoid">
            <a:avLst>
              <a:gd name="adj" fmla="val 525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838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69716" y="762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431716" y="2662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0" y="2590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3" name="Arc 2"/>
          <p:cNvSpPr/>
          <p:nvPr/>
        </p:nvSpPr>
        <p:spPr bwMode="auto">
          <a:xfrm>
            <a:off x="5867400" y="2286000"/>
            <a:ext cx="421395" cy="762000"/>
          </a:xfrm>
          <a:prstGeom prst="arc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Arc 42"/>
          <p:cNvSpPr/>
          <p:nvPr/>
        </p:nvSpPr>
        <p:spPr bwMode="auto">
          <a:xfrm rot="13648104">
            <a:off x="8281511" y="2025581"/>
            <a:ext cx="421395" cy="762000"/>
          </a:xfrm>
          <a:prstGeom prst="arc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93" grpId="0" animBg="1"/>
      <p:bldP spid="5" grpId="0" animBg="1"/>
      <p:bldP spid="5" grpId="1" animBg="1"/>
      <p:bldP spid="92196" grpId="0"/>
      <p:bldP spid="2" grpId="0" animBg="1"/>
      <p:bldP spid="2" grpId="1" animBg="1"/>
      <p:bldP spid="92199" grpId="0" animBg="1"/>
      <p:bldP spid="92200" grpId="0"/>
      <p:bldP spid="92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3527425"/>
          <a:ext cx="16764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Visio" r:id="rId3" imgW="2009775" imgH="1708785" progId="Visio.Drawing.11">
                  <p:embed/>
                </p:oleObj>
              </mc:Choice>
              <mc:Fallback>
                <p:oleObj name="Visio" r:id="rId3" imgW="2009775" imgH="1708785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27425"/>
                        <a:ext cx="16764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3276600"/>
          <a:ext cx="11541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Visio" r:id="rId5" imgW="1412367" imgH="2051685" progId="Visio.Drawing.11">
                  <p:embed/>
                </p:oleObj>
              </mc:Choice>
              <mc:Fallback>
                <p:oleObj name="Visio" r:id="rId5" imgW="1412367" imgH="205168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11541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2667000"/>
          <a:ext cx="1752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Visio" r:id="rId7" imgW="1866519" imgH="2742057" progId="Visio.Drawing.11">
                  <p:embed/>
                </p:oleObj>
              </mc:Choice>
              <mc:Fallback>
                <p:oleObj name="Visio" r:id="rId7" imgW="1866519" imgH="2742057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17526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572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>
                <a:solidFill>
                  <a:srgbClr val="9700CC"/>
                </a:solidFill>
              </a:rPr>
              <a:t>1</a:t>
            </a:r>
            <a:r>
              <a:rPr lang="en-US" sz="2200" u="sng" dirty="0">
                <a:solidFill>
                  <a:srgbClr val="97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nghĩa</a:t>
            </a:r>
          </a:p>
        </p:txBody>
      </p:sp>
      <p:grpSp>
        <p:nvGrpSpPr>
          <p:cNvPr id="5126" name="Group 20"/>
          <p:cNvGrpSpPr>
            <a:grpSpLocks/>
          </p:cNvGrpSpPr>
          <p:nvPr/>
        </p:nvGrpSpPr>
        <p:grpSpPr bwMode="auto">
          <a:xfrm>
            <a:off x="152400" y="914400"/>
            <a:ext cx="6858000" cy="1936750"/>
            <a:chOff x="96" y="576"/>
            <a:chExt cx="4320" cy="1220"/>
          </a:xfrm>
        </p:grpSpPr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96" y="576"/>
              <a:ext cx="384" cy="288"/>
            </a:xfrm>
            <a:prstGeom prst="rect">
              <a:avLst/>
            </a:prstGeom>
            <a:solidFill>
              <a:srgbClr val="D600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200" b="1"/>
                <a:t>? 2</a:t>
              </a:r>
            </a:p>
          </p:txBody>
        </p:sp>
        <p:sp>
          <p:nvSpPr>
            <p:cNvPr id="5134" name="Text Box 7"/>
            <p:cNvSpPr txBox="1">
              <a:spLocks noChangeArrowheads="1"/>
            </p:cNvSpPr>
            <p:nvPr/>
          </p:nvSpPr>
          <p:spPr bwMode="auto">
            <a:xfrm>
              <a:off x="96" y="576"/>
              <a:ext cx="4320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i="1" dirty="0">
                  <a:solidFill>
                    <a:srgbClr val="9700CC"/>
                  </a:solidFill>
                </a:rPr>
                <a:t>        </a:t>
              </a:r>
              <a:r>
                <a:rPr lang="en-US" sz="2200" i="1" dirty="0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24.</a:t>
              </a:r>
            </a:p>
            <a:p>
              <a:pPr>
                <a:spcBef>
                  <a:spcPct val="50000"/>
                </a:spcBef>
              </a:pPr>
              <a:r>
                <a:rPr lang="en-US" sz="2200" i="1" dirty="0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Tìm các hình thang cân.</a:t>
              </a:r>
            </a:p>
            <a:p>
              <a:pPr>
                <a:spcBef>
                  <a:spcPct val="50000"/>
                </a:spcBef>
              </a:pPr>
              <a:r>
                <a:rPr lang="en-US" sz="2200" i="1" dirty="0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b, Tính các góc còn lại của hình thang đó.</a:t>
              </a:r>
            </a:p>
            <a:p>
              <a:pPr>
                <a:spcBef>
                  <a:spcPct val="50000"/>
                </a:spcBef>
              </a:pPr>
              <a:r>
                <a:rPr lang="en-US" sz="2200" i="1" dirty="0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c, Có nhận xét gì về hai góc đối của hình thang cân?</a:t>
              </a:r>
            </a:p>
          </p:txBody>
        </p:sp>
      </p:grpSp>
      <p:graphicFrame>
        <p:nvGraphicFramePr>
          <p:cNvPr id="820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86600" y="3581400"/>
          <a:ext cx="1447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Visio" r:id="rId9" imgW="1989963" imgH="1761363" progId="Visio.Drawing.11">
                  <p:embed/>
                </p:oleObj>
              </mc:Choice>
              <mc:Fallback>
                <p:oleObj name="Visio" r:id="rId9" imgW="1989963" imgH="1761363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14478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447800" y="521176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76600" y="528796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257800" y="5181600"/>
            <a:ext cx="53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543800" y="5211763"/>
            <a:ext cx="45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d)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1905000" y="103188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33400"/>
            <a:ext cx="33938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solidFill>
                  <a:srgbClr val="97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nghĩa: </a:t>
            </a:r>
            <a:r>
              <a:rPr lang="en-US" sz="2200" b="1" dirty="0">
                <a:solidFill>
                  <a:srgbClr val="97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SGK-T72</a:t>
            </a:r>
            <a:r>
              <a:rPr lang="en-US" sz="2200" b="1" u="sng" dirty="0">
                <a:solidFill>
                  <a:srgbClr val="97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990600" y="1066800"/>
            <a:ext cx="533400" cy="533400"/>
          </a:xfrm>
          <a:prstGeom prst="rect">
            <a:avLst/>
          </a:prstGeom>
          <a:solidFill>
            <a:srgbClr val="D600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/>
              <a:t>? 2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895600" y="11430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u="sng" dirty="0">
                <a:solidFill>
                  <a:srgbClr val="580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</a:p>
        </p:txBody>
      </p:sp>
      <p:graphicFrame>
        <p:nvGraphicFramePr>
          <p:cNvPr id="99333" name="Object 5"/>
          <p:cNvGraphicFramePr>
            <a:graphicFrameLocks noGrp="1" noChangeAspect="1"/>
          </p:cNvGraphicFramePr>
          <p:nvPr>
            <p:ph/>
          </p:nvPr>
        </p:nvGraphicFramePr>
        <p:xfrm>
          <a:off x="6172200" y="609600"/>
          <a:ext cx="2819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Visio" r:id="rId3" imgW="2009775" imgH="1708785" progId="Visio.Drawing.11">
                  <p:embed/>
                </p:oleObj>
              </mc:Choice>
              <mc:Fallback>
                <p:oleObj name="Visio" r:id="rId3" imgW="2009775" imgH="170878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09600"/>
                        <a:ext cx="28194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391400" y="2133600"/>
            <a:ext cx="53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28600" y="16002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tứ giác ABCD có</a:t>
            </a:r>
            <a:r>
              <a:rPr lang="en-US" sz="28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781300" y="2163763"/>
            <a:ext cx="838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7700EE"/>
                </a:solidFill>
              </a:rPr>
              <a:t>(gt)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52400" y="2438400"/>
            <a:ext cx="6324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hai góc A và D có vị trí trong cùng phía đối với hai cạnh AB và CD. Nên AB//DC.</a:t>
            </a:r>
            <a:r>
              <a:rPr lang="en-US" sz="28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838700" y="3200400"/>
            <a:ext cx="542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(2)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457200" y="3586246"/>
            <a:ext cx="7772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ra:  ABCD là hình thang cân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3124200"/>
            <a:ext cx="3657600" cy="533400"/>
            <a:chOff x="152400" y="3124200"/>
            <a:chExt cx="3657600" cy="533400"/>
          </a:xfrm>
        </p:grpSpPr>
        <p:sp>
          <p:nvSpPr>
            <p:cNvPr id="6177" name="Text Box 11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13239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 có</a:t>
              </a:r>
              <a:r>
                <a:rPr lang="en-US" sz="28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6178" name="Rectangle 20"/>
            <p:cNvSpPr>
              <a:spLocks noChangeArrowheads="1"/>
            </p:cNvSpPr>
            <p:nvPr/>
          </p:nvSpPr>
          <p:spPr bwMode="auto">
            <a:xfrm>
              <a:off x="1295400" y="3200400"/>
              <a:ext cx="2514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=  B  = 80°</a:t>
              </a:r>
            </a:p>
          </p:txBody>
        </p:sp>
        <p:sp>
          <p:nvSpPr>
            <p:cNvPr id="6179" name="Line 21"/>
            <p:cNvSpPr>
              <a:spLocks noChangeShapeType="1"/>
            </p:cNvSpPr>
            <p:nvPr/>
          </p:nvSpPr>
          <p:spPr bwMode="auto">
            <a:xfrm>
              <a:off x="1460500" y="32004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2"/>
            <p:cNvSpPr>
              <a:spLocks noChangeShapeType="1"/>
            </p:cNvSpPr>
            <p:nvPr/>
          </p:nvSpPr>
          <p:spPr bwMode="auto">
            <a:xfrm>
              <a:off x="2057400" y="31877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23"/>
            <p:cNvSpPr>
              <a:spLocks noChangeShapeType="1"/>
            </p:cNvSpPr>
            <p:nvPr/>
          </p:nvSpPr>
          <p:spPr bwMode="auto">
            <a:xfrm flipV="1">
              <a:off x="1308100" y="32004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24"/>
            <p:cNvSpPr>
              <a:spLocks noChangeShapeType="1"/>
            </p:cNvSpPr>
            <p:nvPr/>
          </p:nvSpPr>
          <p:spPr bwMode="auto">
            <a:xfrm flipV="1">
              <a:off x="1917700" y="32004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7" name="Picture 25" descr="holding 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906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27"/>
          <p:cNvSpPr txBox="1">
            <a:spLocks noChangeArrowheads="1"/>
          </p:cNvSpPr>
          <p:nvPr/>
        </p:nvSpPr>
        <p:spPr bwMode="auto">
          <a:xfrm>
            <a:off x="2286000" y="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2109788"/>
            <a:ext cx="2514600" cy="469900"/>
            <a:chOff x="609600" y="2109787"/>
            <a:chExt cx="2514600" cy="469900"/>
          </a:xfrm>
        </p:grpSpPr>
        <p:sp>
          <p:nvSpPr>
            <p:cNvPr id="6172" name="Rectangle 20"/>
            <p:cNvSpPr>
              <a:spLocks noChangeArrowheads="1"/>
            </p:cNvSpPr>
            <p:nvPr/>
          </p:nvSpPr>
          <p:spPr bwMode="auto">
            <a:xfrm>
              <a:off x="609600" y="2122487"/>
              <a:ext cx="2514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9700CC"/>
                  </a:solidFill>
                </a:rPr>
                <a:t>A  +  D  = 180°</a:t>
              </a:r>
            </a:p>
          </p:txBody>
        </p:sp>
        <p:sp>
          <p:nvSpPr>
            <p:cNvPr id="6173" name="Line 21"/>
            <p:cNvSpPr>
              <a:spLocks noChangeShapeType="1"/>
            </p:cNvSpPr>
            <p:nvPr/>
          </p:nvSpPr>
          <p:spPr bwMode="auto">
            <a:xfrm>
              <a:off x="762000" y="2122487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2"/>
            <p:cNvSpPr>
              <a:spLocks noChangeShapeType="1"/>
            </p:cNvSpPr>
            <p:nvPr/>
          </p:nvSpPr>
          <p:spPr bwMode="auto">
            <a:xfrm>
              <a:off x="1524000" y="2109787"/>
              <a:ext cx="12595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3"/>
            <p:cNvSpPr>
              <a:spLocks noChangeShapeType="1"/>
            </p:cNvSpPr>
            <p:nvPr/>
          </p:nvSpPr>
          <p:spPr bwMode="auto">
            <a:xfrm flipV="1">
              <a:off x="609600" y="2122487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4"/>
            <p:cNvSpPr>
              <a:spLocks noChangeShapeType="1"/>
            </p:cNvSpPr>
            <p:nvPr/>
          </p:nvSpPr>
          <p:spPr bwMode="auto">
            <a:xfrm flipV="1">
              <a:off x="1371600" y="2122487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47800" y="4038600"/>
            <a:ext cx="3048000" cy="538163"/>
            <a:chOff x="1447800" y="4038600"/>
            <a:chExt cx="2514600" cy="537865"/>
          </a:xfrm>
        </p:grpSpPr>
        <p:sp>
          <p:nvSpPr>
            <p:cNvPr id="6167" name="Rectangle 20"/>
            <p:cNvSpPr>
              <a:spLocks noChangeArrowheads="1"/>
            </p:cNvSpPr>
            <p:nvPr/>
          </p:nvSpPr>
          <p:spPr bwMode="auto">
            <a:xfrm>
              <a:off x="1447800" y="4114800"/>
              <a:ext cx="2514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97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  =   D  = 100°</a:t>
              </a:r>
            </a:p>
          </p:txBody>
        </p:sp>
        <p:sp>
          <p:nvSpPr>
            <p:cNvPr id="6168" name="Line 21"/>
            <p:cNvSpPr>
              <a:spLocks noChangeShapeType="1"/>
            </p:cNvSpPr>
            <p:nvPr/>
          </p:nvSpPr>
          <p:spPr bwMode="auto">
            <a:xfrm>
              <a:off x="2070100" y="40513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2"/>
            <p:cNvSpPr>
              <a:spLocks noChangeShapeType="1"/>
            </p:cNvSpPr>
            <p:nvPr/>
          </p:nvSpPr>
          <p:spPr bwMode="auto">
            <a:xfrm>
              <a:off x="2743200" y="40386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3"/>
            <p:cNvSpPr>
              <a:spLocks noChangeShapeType="1"/>
            </p:cNvSpPr>
            <p:nvPr/>
          </p:nvSpPr>
          <p:spPr bwMode="auto">
            <a:xfrm flipV="1">
              <a:off x="1917700" y="40513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4"/>
            <p:cNvSpPr>
              <a:spLocks noChangeShapeType="1"/>
            </p:cNvSpPr>
            <p:nvPr/>
          </p:nvSpPr>
          <p:spPr bwMode="auto">
            <a:xfrm flipV="1">
              <a:off x="2590800" y="4051300"/>
              <a:ext cx="152400" cy="152400"/>
            </a:xfrm>
            <a:prstGeom prst="line">
              <a:avLst/>
            </a:prstGeom>
            <a:noFill/>
            <a:ln w="22225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4648200"/>
            <a:ext cx="7239000" cy="457200"/>
            <a:chOff x="152400" y="4648200"/>
            <a:chExt cx="7239000" cy="457200"/>
          </a:xfrm>
        </p:grpSpPr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152400" y="4648200"/>
              <a:ext cx="61722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luận: ABCD là hình thang cân và</a:t>
              </a:r>
            </a:p>
          </p:txBody>
        </p:sp>
        <p:grpSp>
          <p:nvGrpSpPr>
            <p:cNvPr id="6163" name="Group 3"/>
            <p:cNvGrpSpPr>
              <a:grpSpLocks/>
            </p:cNvGrpSpPr>
            <p:nvPr/>
          </p:nvGrpSpPr>
          <p:grpSpPr bwMode="auto">
            <a:xfrm>
              <a:off x="4876800" y="4648200"/>
              <a:ext cx="2514600" cy="457200"/>
              <a:chOff x="4876800" y="4648200"/>
              <a:chExt cx="2514600" cy="457200"/>
            </a:xfrm>
          </p:grpSpPr>
          <p:sp>
            <p:nvSpPr>
              <p:cNvPr id="6164" name="Rectangle 20"/>
              <p:cNvSpPr>
                <a:spLocks noChangeArrowheads="1"/>
              </p:cNvSpPr>
              <p:nvPr/>
            </p:nvSpPr>
            <p:spPr bwMode="auto">
              <a:xfrm>
                <a:off x="4876800" y="4648200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97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= 100°</a:t>
                </a:r>
              </a:p>
            </p:txBody>
          </p:sp>
          <p:sp>
            <p:nvSpPr>
              <p:cNvPr id="6165" name="Line 21"/>
              <p:cNvSpPr>
                <a:spLocks noChangeShapeType="1"/>
              </p:cNvSpPr>
              <p:nvPr/>
            </p:nvSpPr>
            <p:spPr bwMode="auto">
              <a:xfrm>
                <a:off x="5041900" y="4648200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Line 23"/>
              <p:cNvSpPr>
                <a:spLocks noChangeShapeType="1"/>
              </p:cNvSpPr>
              <p:nvPr/>
            </p:nvSpPr>
            <p:spPr bwMode="auto">
              <a:xfrm flipV="1">
                <a:off x="4889500" y="4648200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/>
      <p:bldP spid="99334" grpId="0"/>
      <p:bldP spid="99335" grpId="0"/>
      <p:bldP spid="99337" grpId="0"/>
      <p:bldP spid="99338" grpId="0" build="p"/>
      <p:bldP spid="99340" grpId="0" build="p"/>
      <p:bldP spid="993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28600" y="6096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u="sng" dirty="0">
                <a:solidFill>
                  <a:srgbClr val="97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990600" y="1219200"/>
            <a:ext cx="533400" cy="457200"/>
          </a:xfrm>
          <a:prstGeom prst="rect">
            <a:avLst/>
          </a:prstGeom>
          <a:solidFill>
            <a:srgbClr val="D600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/>
              <a:t>? 2</a:t>
            </a:r>
          </a:p>
        </p:txBody>
      </p:sp>
      <p:grpSp>
        <p:nvGrpSpPr>
          <p:cNvPr id="7172" name="Group 25"/>
          <p:cNvGrpSpPr>
            <a:grpSpLocks/>
          </p:cNvGrpSpPr>
          <p:nvPr/>
        </p:nvGrpSpPr>
        <p:grpSpPr bwMode="auto">
          <a:xfrm>
            <a:off x="7010400" y="762000"/>
            <a:ext cx="1412875" cy="2608263"/>
            <a:chOff x="3840" y="768"/>
            <a:chExt cx="890" cy="1643"/>
          </a:xfrm>
        </p:grpSpPr>
        <p:graphicFrame>
          <p:nvGraphicFramePr>
            <p:cNvPr id="7196" name="Object 7"/>
            <p:cNvGraphicFramePr>
              <a:graphicFrameLocks noChangeAspect="1"/>
            </p:cNvGraphicFramePr>
            <p:nvPr/>
          </p:nvGraphicFramePr>
          <p:xfrm>
            <a:off x="3840" y="768"/>
            <a:ext cx="890" cy="1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Visio" r:id="rId3" imgW="1412367" imgH="2051685" progId="Visio.Drawing.11">
                    <p:embed/>
                  </p:oleObj>
                </mc:Choice>
                <mc:Fallback>
                  <p:oleObj name="Visio" r:id="rId3" imgW="1412367" imgH="2051685" progId="Visio.Drawing.11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768"/>
                          <a:ext cx="890" cy="1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7" name="Text Box 9"/>
            <p:cNvSpPr txBox="1">
              <a:spLocks noChangeArrowheads="1"/>
            </p:cNvSpPr>
            <p:nvPr/>
          </p:nvSpPr>
          <p:spPr bwMode="auto">
            <a:xfrm>
              <a:off x="4164" y="2142"/>
              <a:ext cx="52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b)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914400" y="28194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GF không song </a:t>
            </a:r>
            <a:r>
              <a:rPr lang="en-US" sz="2200" dirty="0" err="1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HE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914400" y="4572000"/>
            <a:ext cx="502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EFGH không phải là hình thang</a:t>
            </a:r>
          </a:p>
        </p:txBody>
      </p:sp>
      <p:pic>
        <p:nvPicPr>
          <p:cNvPr id="7175" name="Picture 32" descr="holding 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0668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1"/>
          <p:cNvSpPr txBox="1">
            <a:spLocks noChangeArrowheads="1"/>
          </p:cNvSpPr>
          <p:nvPr/>
        </p:nvSpPr>
        <p:spPr bwMode="auto">
          <a:xfrm>
            <a:off x="2209800" y="115888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66800" y="39624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EF không song </a:t>
            </a:r>
            <a:r>
              <a:rPr lang="en-US" sz="2200" dirty="0" err="1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GH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7400" y="2190750"/>
            <a:ext cx="6172200" cy="469900"/>
            <a:chOff x="787400" y="2190293"/>
            <a:chExt cx="6172200" cy="469900"/>
          </a:xfrm>
        </p:grpSpPr>
        <p:sp>
          <p:nvSpPr>
            <p:cNvPr id="7189" name="Text Box 10"/>
            <p:cNvSpPr txBox="1">
              <a:spLocks noChangeArrowheads="1"/>
            </p:cNvSpPr>
            <p:nvPr/>
          </p:nvSpPr>
          <p:spPr bwMode="auto">
            <a:xfrm>
              <a:off x="787400" y="2209800"/>
              <a:ext cx="61722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</a:rPr>
                <a:t>a) </a:t>
              </a: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80 + 80 = 160</a:t>
              </a:r>
              <a:r>
                <a:rPr lang="en-US" sz="2200" baseline="300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khác 180</a:t>
              </a:r>
              <a:r>
                <a:rPr lang="en-US" sz="2200" baseline="300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90" name="Group 15"/>
            <p:cNvGrpSpPr>
              <a:grpSpLocks/>
            </p:cNvGrpSpPr>
            <p:nvPr/>
          </p:nvGrpSpPr>
          <p:grpSpPr bwMode="auto">
            <a:xfrm>
              <a:off x="1181100" y="2190293"/>
              <a:ext cx="2514600" cy="469900"/>
              <a:chOff x="609600" y="2109787"/>
              <a:chExt cx="2514600" cy="469900"/>
            </a:xfrm>
          </p:grpSpPr>
          <p:sp>
            <p:nvSpPr>
              <p:cNvPr id="7191" name="Rectangle 20"/>
              <p:cNvSpPr>
                <a:spLocks noChangeArrowheads="1"/>
              </p:cNvSpPr>
              <p:nvPr/>
            </p:nvSpPr>
            <p:spPr bwMode="auto">
              <a:xfrm>
                <a:off x="609600" y="2122487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9700CC"/>
                    </a:solidFill>
                  </a:rPr>
                  <a:t>G  +  H  = </a:t>
                </a:r>
              </a:p>
            </p:txBody>
          </p:sp>
          <p:sp>
            <p:nvSpPr>
              <p:cNvPr id="7192" name="Line 21"/>
              <p:cNvSpPr>
                <a:spLocks noChangeShapeType="1"/>
              </p:cNvSpPr>
              <p:nvPr/>
            </p:nvSpPr>
            <p:spPr bwMode="auto">
              <a:xfrm>
                <a:off x="83820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22"/>
              <p:cNvSpPr>
                <a:spLocks noChangeShapeType="1"/>
              </p:cNvSpPr>
              <p:nvPr/>
            </p:nvSpPr>
            <p:spPr bwMode="auto">
              <a:xfrm>
                <a:off x="1524000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23"/>
              <p:cNvSpPr>
                <a:spLocks noChangeShapeType="1"/>
              </p:cNvSpPr>
              <p:nvPr/>
            </p:nvSpPr>
            <p:spPr bwMode="auto">
              <a:xfrm flipV="1">
                <a:off x="68580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4"/>
              <p:cNvSpPr>
                <a:spLocks noChangeShapeType="1"/>
              </p:cNvSpPr>
              <p:nvPr/>
            </p:nvSpPr>
            <p:spPr bwMode="auto">
              <a:xfrm flipV="1">
                <a:off x="137160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00100" y="1676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tứ giác EFGH có: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38200" y="3351213"/>
            <a:ext cx="5321300" cy="469900"/>
            <a:chOff x="838200" y="3350756"/>
            <a:chExt cx="5320775" cy="469900"/>
          </a:xfrm>
        </p:grpSpPr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2285475" y="3370263"/>
              <a:ext cx="38735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80 + 110 = 190</a:t>
              </a:r>
              <a:r>
                <a:rPr lang="en-US" sz="2200" baseline="300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khác 180</a:t>
              </a:r>
              <a:r>
                <a:rPr lang="en-US" sz="2200" baseline="300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82" name="Object 13"/>
            <p:cNvGraphicFramePr>
              <a:graphicFrameLocks noChangeAspect="1"/>
            </p:cNvGraphicFramePr>
            <p:nvPr/>
          </p:nvGraphicFramePr>
          <p:xfrm>
            <a:off x="3981450" y="3557588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6" imgW="114102" imgH="177492" progId="Equation.DSMT4">
                    <p:embed/>
                  </p:oleObj>
                </mc:Choice>
                <mc:Fallback>
                  <p:oleObj name="Equation" r:id="rId6" imgW="114102" imgH="17749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3557588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83" name="Group 34"/>
            <p:cNvGrpSpPr>
              <a:grpSpLocks/>
            </p:cNvGrpSpPr>
            <p:nvPr/>
          </p:nvGrpSpPr>
          <p:grpSpPr bwMode="auto">
            <a:xfrm>
              <a:off x="838200" y="3350756"/>
              <a:ext cx="2514600" cy="469900"/>
              <a:chOff x="609600" y="2109787"/>
              <a:chExt cx="2514600" cy="469900"/>
            </a:xfrm>
          </p:grpSpPr>
          <p:sp>
            <p:nvSpPr>
              <p:cNvPr id="7184" name="Rectangle 20"/>
              <p:cNvSpPr>
                <a:spLocks noChangeArrowheads="1"/>
              </p:cNvSpPr>
              <p:nvPr/>
            </p:nvSpPr>
            <p:spPr bwMode="auto">
              <a:xfrm>
                <a:off x="609600" y="2122487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9700CC"/>
                    </a:solidFill>
                  </a:rPr>
                  <a:t>b) </a:t>
                </a:r>
                <a:r>
                  <a:rPr lang="en-US" sz="2400" dirty="0">
                    <a:solidFill>
                      <a:srgbClr val="97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 +  F   </a:t>
                </a:r>
              </a:p>
            </p:txBody>
          </p:sp>
          <p:sp>
            <p:nvSpPr>
              <p:cNvPr id="7185" name="Line 21"/>
              <p:cNvSpPr>
                <a:spLocks noChangeShapeType="1"/>
              </p:cNvSpPr>
              <p:nvPr/>
            </p:nvSpPr>
            <p:spPr bwMode="auto">
              <a:xfrm>
                <a:off x="11927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22"/>
              <p:cNvSpPr>
                <a:spLocks noChangeShapeType="1"/>
              </p:cNvSpPr>
              <p:nvPr/>
            </p:nvSpPr>
            <p:spPr bwMode="auto">
              <a:xfrm>
                <a:off x="1878550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23"/>
              <p:cNvSpPr>
                <a:spLocks noChangeShapeType="1"/>
              </p:cNvSpPr>
              <p:nvPr/>
            </p:nvSpPr>
            <p:spPr bwMode="auto">
              <a:xfrm flipV="1">
                <a:off x="10403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24"/>
              <p:cNvSpPr>
                <a:spLocks noChangeShapeType="1"/>
              </p:cNvSpPr>
              <p:nvPr/>
            </p:nvSpPr>
            <p:spPr bwMode="auto">
              <a:xfrm flipV="1">
                <a:off x="17261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6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8600" y="6096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u="sng" dirty="0">
                <a:solidFill>
                  <a:srgbClr val="97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990600" y="1219200"/>
            <a:ext cx="533400" cy="457200"/>
          </a:xfrm>
          <a:prstGeom prst="rect">
            <a:avLst/>
          </a:prstGeom>
          <a:solidFill>
            <a:srgbClr val="D600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/>
              <a:t>? 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143000" y="28194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7700EE"/>
                </a:solidFill>
              </a:rPr>
              <a:t>=&gt;  KI // MN       (1)</a:t>
            </a:r>
          </a:p>
        </p:txBody>
      </p:sp>
      <p:pic>
        <p:nvPicPr>
          <p:cNvPr id="8197" name="Picture 32" descr="holding 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0668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21"/>
          <p:cNvSpPr txBox="1">
            <a:spLocks noChangeArrowheads="1"/>
          </p:cNvSpPr>
          <p:nvPr/>
        </p:nvSpPr>
        <p:spPr bwMode="auto">
          <a:xfrm>
            <a:off x="2209800" y="115888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2141621"/>
            <a:ext cx="6204017" cy="475693"/>
            <a:chOff x="787400" y="2190293"/>
            <a:chExt cx="6172200" cy="430666"/>
          </a:xfrm>
        </p:grpSpPr>
        <p:sp>
          <p:nvSpPr>
            <p:cNvPr id="8226" name="Text Box 10"/>
            <p:cNvSpPr txBox="1">
              <a:spLocks noChangeArrowheads="1"/>
            </p:cNvSpPr>
            <p:nvPr/>
          </p:nvSpPr>
          <p:spPr bwMode="auto">
            <a:xfrm>
              <a:off x="787400" y="2209800"/>
              <a:ext cx="6172200" cy="390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lang="en-US" sz="2200" dirty="0" smtClean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r>
                <a:rPr lang="en-US" sz="2200" baseline="30000" dirty="0" smtClean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200" dirty="0" smtClean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200" dirty="0" smtClean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en-US" sz="2200" baseline="30000" dirty="0" smtClean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200" dirty="0" smtClean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180</a:t>
              </a:r>
              <a:r>
                <a:rPr lang="en-US" sz="2200" baseline="300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27" name="Group 15"/>
            <p:cNvGrpSpPr>
              <a:grpSpLocks/>
            </p:cNvGrpSpPr>
            <p:nvPr/>
          </p:nvGrpSpPr>
          <p:grpSpPr bwMode="auto">
            <a:xfrm>
              <a:off x="1181100" y="2190293"/>
              <a:ext cx="2514600" cy="430666"/>
              <a:chOff x="609600" y="2109787"/>
              <a:chExt cx="2514600" cy="430666"/>
            </a:xfrm>
          </p:grpSpPr>
          <p:sp>
            <p:nvSpPr>
              <p:cNvPr id="8228" name="Rectangle 20"/>
              <p:cNvSpPr>
                <a:spLocks noChangeArrowheads="1"/>
              </p:cNvSpPr>
              <p:nvPr/>
            </p:nvSpPr>
            <p:spPr bwMode="auto">
              <a:xfrm>
                <a:off x="609600" y="2122487"/>
                <a:ext cx="2514600" cy="417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9700CC"/>
                    </a:solidFill>
                  </a:rPr>
                  <a:t>K  +  </a:t>
                </a:r>
                <a:r>
                  <a:rPr lang="en-US" sz="2400" dirty="0" smtClean="0">
                    <a:solidFill>
                      <a:srgbClr val="9700CC"/>
                    </a:solidFill>
                  </a:rPr>
                  <a:t>M =    </a:t>
                </a:r>
                <a:endParaRPr lang="en-US" sz="2400" dirty="0">
                  <a:solidFill>
                    <a:srgbClr val="9700CC"/>
                  </a:solidFill>
                </a:endParaRPr>
              </a:p>
            </p:txBody>
          </p:sp>
          <p:sp>
            <p:nvSpPr>
              <p:cNvPr id="8229" name="Line 21"/>
              <p:cNvSpPr>
                <a:spLocks noChangeShapeType="1"/>
              </p:cNvSpPr>
              <p:nvPr/>
            </p:nvSpPr>
            <p:spPr bwMode="auto">
              <a:xfrm>
                <a:off x="83820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22"/>
              <p:cNvSpPr>
                <a:spLocks noChangeShapeType="1"/>
              </p:cNvSpPr>
              <p:nvPr/>
            </p:nvSpPr>
            <p:spPr bwMode="auto">
              <a:xfrm>
                <a:off x="1524000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23"/>
              <p:cNvSpPr>
                <a:spLocks noChangeShapeType="1"/>
              </p:cNvSpPr>
              <p:nvPr/>
            </p:nvSpPr>
            <p:spPr bwMode="auto">
              <a:xfrm flipV="1">
                <a:off x="68580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24"/>
              <p:cNvSpPr>
                <a:spLocks noChangeShapeType="1"/>
              </p:cNvSpPr>
              <p:nvPr/>
            </p:nvSpPr>
            <p:spPr bwMode="auto">
              <a:xfrm flipV="1">
                <a:off x="137160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00100" y="1676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77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tứ giác INMK có: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4900" y="3351213"/>
            <a:ext cx="5372100" cy="469900"/>
            <a:chOff x="787400" y="3350756"/>
            <a:chExt cx="5371575" cy="469900"/>
          </a:xfrm>
        </p:grpSpPr>
        <p:sp>
          <p:nvSpPr>
            <p:cNvPr id="8218" name="Text Box 10"/>
            <p:cNvSpPr txBox="1">
              <a:spLocks noChangeArrowheads="1"/>
            </p:cNvSpPr>
            <p:nvPr/>
          </p:nvSpPr>
          <p:spPr bwMode="auto">
            <a:xfrm>
              <a:off x="2285475" y="3370263"/>
              <a:ext cx="38735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70</a:t>
              </a:r>
              <a:r>
                <a:rPr lang="en-US" sz="2200" baseline="300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(so le trong)</a:t>
              </a:r>
            </a:p>
          </p:txBody>
        </p:sp>
        <p:graphicFrame>
          <p:nvGraphicFramePr>
            <p:cNvPr id="8219" name="Object 13"/>
            <p:cNvGraphicFramePr>
              <a:graphicFrameLocks noChangeAspect="1"/>
            </p:cNvGraphicFramePr>
            <p:nvPr/>
          </p:nvGraphicFramePr>
          <p:xfrm>
            <a:off x="3981450" y="3557588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4" imgW="114102" imgH="177492" progId="Equation.DSMT4">
                    <p:embed/>
                  </p:oleObj>
                </mc:Choice>
                <mc:Fallback>
                  <p:oleObj name="Equation" r:id="rId4" imgW="114102" imgH="17749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3557588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20" name="Group 34"/>
            <p:cNvGrpSpPr>
              <a:grpSpLocks/>
            </p:cNvGrpSpPr>
            <p:nvPr/>
          </p:nvGrpSpPr>
          <p:grpSpPr bwMode="auto">
            <a:xfrm>
              <a:off x="787400" y="3350756"/>
              <a:ext cx="2565400" cy="469900"/>
              <a:chOff x="558800" y="2109787"/>
              <a:chExt cx="2565400" cy="469900"/>
            </a:xfrm>
          </p:grpSpPr>
          <p:sp>
            <p:nvSpPr>
              <p:cNvPr id="8221" name="Rectangle 20"/>
              <p:cNvSpPr>
                <a:spLocks noChangeArrowheads="1"/>
              </p:cNvSpPr>
              <p:nvPr/>
            </p:nvSpPr>
            <p:spPr bwMode="auto">
              <a:xfrm>
                <a:off x="558800" y="2122487"/>
                <a:ext cx="256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97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N  =  I   </a:t>
                </a:r>
              </a:p>
            </p:txBody>
          </p:sp>
          <p:sp>
            <p:nvSpPr>
              <p:cNvPr id="8222" name="Line 21"/>
              <p:cNvSpPr>
                <a:spLocks noChangeShapeType="1"/>
              </p:cNvSpPr>
              <p:nvPr/>
            </p:nvSpPr>
            <p:spPr bwMode="auto">
              <a:xfrm>
                <a:off x="11927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22"/>
              <p:cNvSpPr>
                <a:spLocks noChangeShapeType="1"/>
              </p:cNvSpPr>
              <p:nvPr/>
            </p:nvSpPr>
            <p:spPr bwMode="auto">
              <a:xfrm>
                <a:off x="1878550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Line 23"/>
              <p:cNvSpPr>
                <a:spLocks noChangeShapeType="1"/>
              </p:cNvSpPr>
              <p:nvPr/>
            </p:nvSpPr>
            <p:spPr bwMode="auto">
              <a:xfrm flipV="1">
                <a:off x="10403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24"/>
              <p:cNvSpPr>
                <a:spLocks noChangeShapeType="1"/>
              </p:cNvSpPr>
              <p:nvPr/>
            </p:nvSpPr>
            <p:spPr bwMode="auto">
              <a:xfrm flipV="1">
                <a:off x="17261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8202" name="Object 3"/>
          <p:cNvGraphicFramePr>
            <a:graphicFrameLocks noChangeAspect="1"/>
          </p:cNvGraphicFramePr>
          <p:nvPr/>
        </p:nvGraphicFramePr>
        <p:xfrm>
          <a:off x="6477000" y="304800"/>
          <a:ext cx="2286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Visio" r:id="rId6" imgW="1866519" imgH="2742057" progId="Visio.Drawing.11">
                  <p:embed/>
                </p:oleObj>
              </mc:Choice>
              <mc:Fallback>
                <p:oleObj name="Visio" r:id="rId6" imgW="1866519" imgH="274205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"/>
                        <a:ext cx="2286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104900" y="3949700"/>
            <a:ext cx="5372100" cy="469900"/>
            <a:chOff x="787400" y="3350756"/>
            <a:chExt cx="5371575" cy="469900"/>
          </a:xfrm>
        </p:grpSpPr>
        <p:sp>
          <p:nvSpPr>
            <p:cNvPr id="8210" name="Text Box 10"/>
            <p:cNvSpPr txBox="1">
              <a:spLocks noChangeArrowheads="1"/>
            </p:cNvSpPr>
            <p:nvPr/>
          </p:nvSpPr>
          <p:spPr bwMode="auto">
            <a:xfrm>
              <a:off x="2285475" y="3370263"/>
              <a:ext cx="38735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7700EE"/>
                  </a:solidFill>
                </a:rPr>
                <a:t>      (= 70</a:t>
              </a:r>
              <a:r>
                <a:rPr lang="en-US" sz="2200" baseline="30000">
                  <a:solidFill>
                    <a:srgbClr val="7700EE"/>
                  </a:solidFill>
                </a:rPr>
                <a:t>0</a:t>
              </a:r>
              <a:r>
                <a:rPr lang="en-US" sz="2200">
                  <a:solidFill>
                    <a:srgbClr val="7700EE"/>
                  </a:solidFill>
                </a:rPr>
                <a:t>)        (2)</a:t>
              </a:r>
            </a:p>
          </p:txBody>
        </p:sp>
        <p:graphicFrame>
          <p:nvGraphicFramePr>
            <p:cNvPr id="8211" name="Object 13"/>
            <p:cNvGraphicFramePr>
              <a:graphicFrameLocks noChangeAspect="1"/>
            </p:cNvGraphicFramePr>
            <p:nvPr/>
          </p:nvGraphicFramePr>
          <p:xfrm>
            <a:off x="3981450" y="3557588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name="Equation" r:id="rId8" imgW="114102" imgH="177492" progId="Equation.DSMT4">
                    <p:embed/>
                  </p:oleObj>
                </mc:Choice>
                <mc:Fallback>
                  <p:oleObj name="Equation" r:id="rId8" imgW="114102" imgH="17749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3557588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12" name="Group 33"/>
            <p:cNvGrpSpPr>
              <a:grpSpLocks/>
            </p:cNvGrpSpPr>
            <p:nvPr/>
          </p:nvGrpSpPr>
          <p:grpSpPr bwMode="auto">
            <a:xfrm>
              <a:off x="787400" y="3350756"/>
              <a:ext cx="2565400" cy="469900"/>
              <a:chOff x="558800" y="2109787"/>
              <a:chExt cx="2565400" cy="469900"/>
            </a:xfrm>
          </p:grpSpPr>
          <p:sp>
            <p:nvSpPr>
              <p:cNvPr id="8213" name="Rectangle 20"/>
              <p:cNvSpPr>
                <a:spLocks noChangeArrowheads="1"/>
              </p:cNvSpPr>
              <p:nvPr/>
            </p:nvSpPr>
            <p:spPr bwMode="auto">
              <a:xfrm>
                <a:off x="558800" y="2122487"/>
                <a:ext cx="256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97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N   =   M        </a:t>
                </a:r>
              </a:p>
            </p:txBody>
          </p:sp>
          <p:sp>
            <p:nvSpPr>
              <p:cNvPr id="8214" name="Line 21"/>
              <p:cNvSpPr>
                <a:spLocks noChangeShapeType="1"/>
              </p:cNvSpPr>
              <p:nvPr/>
            </p:nvSpPr>
            <p:spPr bwMode="auto">
              <a:xfrm>
                <a:off x="11927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Line 22"/>
              <p:cNvSpPr>
                <a:spLocks noChangeShapeType="1"/>
              </p:cNvSpPr>
              <p:nvPr/>
            </p:nvSpPr>
            <p:spPr bwMode="auto">
              <a:xfrm>
                <a:off x="2070625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Line 23"/>
              <p:cNvSpPr>
                <a:spLocks noChangeShapeType="1"/>
              </p:cNvSpPr>
              <p:nvPr/>
            </p:nvSpPr>
            <p:spPr bwMode="auto">
              <a:xfrm flipV="1">
                <a:off x="10403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24"/>
              <p:cNvSpPr>
                <a:spLocks noChangeShapeType="1"/>
              </p:cNvSpPr>
              <p:nvPr/>
            </p:nvSpPr>
            <p:spPr bwMode="auto">
              <a:xfrm flipV="1">
                <a:off x="1918225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81000" y="4392169"/>
            <a:ext cx="7124700" cy="497331"/>
            <a:chOff x="266700" y="4608069"/>
            <a:chExt cx="7124700" cy="497331"/>
          </a:xfrm>
        </p:grpSpPr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266700" y="4608069"/>
              <a:ext cx="61722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luận: INMK là hình thang cân và</a:t>
              </a:r>
            </a:p>
          </p:txBody>
        </p:sp>
        <p:grpSp>
          <p:nvGrpSpPr>
            <p:cNvPr id="8206" name="Group 3"/>
            <p:cNvGrpSpPr>
              <a:grpSpLocks/>
            </p:cNvGrpSpPr>
            <p:nvPr/>
          </p:nvGrpSpPr>
          <p:grpSpPr bwMode="auto">
            <a:xfrm>
              <a:off x="4876800" y="4648200"/>
              <a:ext cx="2514600" cy="457200"/>
              <a:chOff x="4876800" y="4648200"/>
              <a:chExt cx="2514600" cy="457200"/>
            </a:xfrm>
          </p:grpSpPr>
          <p:sp>
            <p:nvSpPr>
              <p:cNvPr id="8207" name="Rectangle 20"/>
              <p:cNvSpPr>
                <a:spLocks noChangeArrowheads="1"/>
              </p:cNvSpPr>
              <p:nvPr/>
            </p:nvSpPr>
            <p:spPr bwMode="auto">
              <a:xfrm>
                <a:off x="4876800" y="4648200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9700CC"/>
                    </a:solidFill>
                  </a:rPr>
                  <a:t>N  = 70°</a:t>
                </a:r>
              </a:p>
            </p:txBody>
          </p:sp>
          <p:sp>
            <p:nvSpPr>
              <p:cNvPr id="8208" name="Line 21"/>
              <p:cNvSpPr>
                <a:spLocks noChangeShapeType="1"/>
              </p:cNvSpPr>
              <p:nvPr/>
            </p:nvSpPr>
            <p:spPr bwMode="auto">
              <a:xfrm>
                <a:off x="5041900" y="4648200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23"/>
              <p:cNvSpPr>
                <a:spLocks noChangeShapeType="1"/>
              </p:cNvSpPr>
              <p:nvPr/>
            </p:nvSpPr>
            <p:spPr bwMode="auto">
              <a:xfrm flipV="1">
                <a:off x="4889500" y="4648200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5334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524000" y="1143000"/>
            <a:ext cx="533400" cy="457200"/>
          </a:xfrm>
          <a:prstGeom prst="rect">
            <a:avLst/>
          </a:prstGeom>
          <a:solidFill>
            <a:srgbClr val="D600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/>
              <a:t>? 2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6019800" y="685800"/>
            <a:ext cx="1990725" cy="1951038"/>
            <a:chOff x="3792" y="432"/>
            <a:chExt cx="1254" cy="1229"/>
          </a:xfrm>
        </p:grpSpPr>
        <p:graphicFrame>
          <p:nvGraphicFramePr>
            <p:cNvPr id="9250" name="Object 3"/>
            <p:cNvGraphicFramePr>
              <a:graphicFrameLocks noChangeAspect="1"/>
            </p:cNvGraphicFramePr>
            <p:nvPr/>
          </p:nvGraphicFramePr>
          <p:xfrm>
            <a:off x="3792" y="432"/>
            <a:ext cx="1254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Visio" r:id="rId3" imgW="1989963" imgH="1761363" progId="Visio.Drawing.11">
                    <p:embed/>
                  </p:oleObj>
                </mc:Choice>
                <mc:Fallback>
                  <p:oleObj name="Visio" r:id="rId3" imgW="1989963" imgH="1761363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432"/>
                          <a:ext cx="1254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Text Box 7"/>
            <p:cNvSpPr txBox="1">
              <a:spLocks noChangeArrowheads="1"/>
            </p:cNvSpPr>
            <p:nvPr/>
          </p:nvSpPr>
          <p:spPr bwMode="auto">
            <a:xfrm>
              <a:off x="4416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d)</a:t>
              </a:r>
            </a:p>
          </p:txBody>
        </p:sp>
      </p:grp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5181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tứ giác PQST có: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 // TS ( Vì cùng vuông góc với PT)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85800" y="3459163"/>
            <a:ext cx="5105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tứ giác PQST là hình thang cân</a:t>
            </a:r>
          </a:p>
        </p:txBody>
      </p:sp>
      <p:pic>
        <p:nvPicPr>
          <p:cNvPr id="9223" name="Picture 37" descr="holding 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668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0"/>
          <p:cNvSpPr txBox="1">
            <a:spLocks noChangeArrowheads="1"/>
          </p:cNvSpPr>
          <p:nvPr/>
        </p:nvSpPr>
        <p:spPr bwMode="auto">
          <a:xfrm>
            <a:off x="1955800" y="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838200" y="2544763"/>
            <a:ext cx="5105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tứ giác PQST là hình thang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990600" y="2971800"/>
            <a:ext cx="5372100" cy="469900"/>
            <a:chOff x="787400" y="3350756"/>
            <a:chExt cx="5371575" cy="469900"/>
          </a:xfrm>
        </p:grpSpPr>
        <p:sp>
          <p:nvSpPr>
            <p:cNvPr id="9242" name="Text Box 10"/>
            <p:cNvSpPr txBox="1">
              <a:spLocks noChangeArrowheads="1"/>
            </p:cNvSpPr>
            <p:nvPr/>
          </p:nvSpPr>
          <p:spPr bwMode="auto">
            <a:xfrm>
              <a:off x="2285475" y="3370263"/>
              <a:ext cx="38735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7700EE"/>
                  </a:solidFill>
                </a:rPr>
                <a:t>      (= 90</a:t>
              </a:r>
              <a:r>
                <a:rPr lang="en-US" sz="2200" baseline="30000">
                  <a:solidFill>
                    <a:srgbClr val="7700EE"/>
                  </a:solidFill>
                </a:rPr>
                <a:t>0</a:t>
              </a:r>
              <a:r>
                <a:rPr lang="en-US" sz="2200">
                  <a:solidFill>
                    <a:srgbClr val="7700EE"/>
                  </a:solidFill>
                </a:rPr>
                <a:t>)       </a:t>
              </a:r>
            </a:p>
          </p:txBody>
        </p:sp>
        <p:graphicFrame>
          <p:nvGraphicFramePr>
            <p:cNvPr id="9243" name="Object 13"/>
            <p:cNvGraphicFramePr>
              <a:graphicFrameLocks noChangeAspect="1"/>
            </p:cNvGraphicFramePr>
            <p:nvPr/>
          </p:nvGraphicFramePr>
          <p:xfrm>
            <a:off x="3981450" y="3557588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6" imgW="114102" imgH="177492" progId="Equation.DSMT4">
                    <p:embed/>
                  </p:oleObj>
                </mc:Choice>
                <mc:Fallback>
                  <p:oleObj name="Equation" r:id="rId6" imgW="114102" imgH="17749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3557588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44" name="Group 32"/>
            <p:cNvGrpSpPr>
              <a:grpSpLocks/>
            </p:cNvGrpSpPr>
            <p:nvPr/>
          </p:nvGrpSpPr>
          <p:grpSpPr bwMode="auto">
            <a:xfrm>
              <a:off x="787400" y="3350756"/>
              <a:ext cx="2565400" cy="469900"/>
              <a:chOff x="558800" y="2109787"/>
              <a:chExt cx="2565400" cy="469900"/>
            </a:xfrm>
          </p:grpSpPr>
          <p:sp>
            <p:nvSpPr>
              <p:cNvPr id="9245" name="Rectangle 20"/>
              <p:cNvSpPr>
                <a:spLocks noChangeArrowheads="1"/>
              </p:cNvSpPr>
              <p:nvPr/>
            </p:nvSpPr>
            <p:spPr bwMode="auto">
              <a:xfrm>
                <a:off x="558800" y="2122487"/>
                <a:ext cx="256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9700CC"/>
                    </a:solidFill>
                  </a:rPr>
                  <a:t>=&gt; P   =   Q        </a:t>
                </a:r>
              </a:p>
            </p:txBody>
          </p:sp>
          <p:sp>
            <p:nvSpPr>
              <p:cNvPr id="9246" name="Line 21"/>
              <p:cNvSpPr>
                <a:spLocks noChangeShapeType="1"/>
              </p:cNvSpPr>
              <p:nvPr/>
            </p:nvSpPr>
            <p:spPr bwMode="auto">
              <a:xfrm>
                <a:off x="11927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22"/>
              <p:cNvSpPr>
                <a:spLocks noChangeShapeType="1"/>
              </p:cNvSpPr>
              <p:nvPr/>
            </p:nvSpPr>
            <p:spPr bwMode="auto">
              <a:xfrm>
                <a:off x="2070625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23"/>
              <p:cNvSpPr>
                <a:spLocks noChangeShapeType="1"/>
              </p:cNvSpPr>
              <p:nvPr/>
            </p:nvSpPr>
            <p:spPr bwMode="auto">
              <a:xfrm flipV="1">
                <a:off x="10403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24"/>
              <p:cNvSpPr>
                <a:spLocks noChangeShapeType="1"/>
              </p:cNvSpPr>
              <p:nvPr/>
            </p:nvSpPr>
            <p:spPr bwMode="auto">
              <a:xfrm flipV="1">
                <a:off x="1918225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143000" y="4025900"/>
            <a:ext cx="5372100" cy="469900"/>
            <a:chOff x="787400" y="3350756"/>
            <a:chExt cx="5371575" cy="469900"/>
          </a:xfrm>
        </p:grpSpPr>
        <p:sp>
          <p:nvSpPr>
            <p:cNvPr id="9234" name="Text Box 10"/>
            <p:cNvSpPr txBox="1">
              <a:spLocks noChangeArrowheads="1"/>
            </p:cNvSpPr>
            <p:nvPr/>
          </p:nvSpPr>
          <p:spPr bwMode="auto">
            <a:xfrm>
              <a:off x="2285475" y="3370263"/>
              <a:ext cx="38735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7700EE"/>
                  </a:solidFill>
                </a:rPr>
                <a:t>      (= 90</a:t>
              </a:r>
              <a:r>
                <a:rPr lang="en-US" sz="2200" baseline="30000">
                  <a:solidFill>
                    <a:srgbClr val="7700EE"/>
                  </a:solidFill>
                </a:rPr>
                <a:t>0</a:t>
              </a:r>
              <a:r>
                <a:rPr lang="en-US" sz="2200">
                  <a:solidFill>
                    <a:srgbClr val="7700EE"/>
                  </a:solidFill>
                </a:rPr>
                <a:t>)       </a:t>
              </a:r>
            </a:p>
          </p:txBody>
        </p:sp>
        <p:graphicFrame>
          <p:nvGraphicFramePr>
            <p:cNvPr id="9235" name="Object 13"/>
            <p:cNvGraphicFramePr>
              <a:graphicFrameLocks noChangeAspect="1"/>
            </p:cNvGraphicFramePr>
            <p:nvPr/>
          </p:nvGraphicFramePr>
          <p:xfrm>
            <a:off x="3981450" y="3557588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9" name="Equation" r:id="rId8" imgW="114102" imgH="177492" progId="Equation.DSMT4">
                    <p:embed/>
                  </p:oleObj>
                </mc:Choice>
                <mc:Fallback>
                  <p:oleObj name="Equation" r:id="rId8" imgW="114102" imgH="17749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3557588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36" name="Group 41"/>
            <p:cNvGrpSpPr>
              <a:grpSpLocks/>
            </p:cNvGrpSpPr>
            <p:nvPr/>
          </p:nvGrpSpPr>
          <p:grpSpPr bwMode="auto">
            <a:xfrm>
              <a:off x="787400" y="3350756"/>
              <a:ext cx="2565400" cy="469900"/>
              <a:chOff x="558800" y="2109787"/>
              <a:chExt cx="2565400" cy="469900"/>
            </a:xfrm>
          </p:grpSpPr>
          <p:sp>
            <p:nvSpPr>
              <p:cNvPr id="9237" name="Rectangle 20"/>
              <p:cNvSpPr>
                <a:spLocks noChangeArrowheads="1"/>
              </p:cNvSpPr>
              <p:nvPr/>
            </p:nvSpPr>
            <p:spPr bwMode="auto">
              <a:xfrm>
                <a:off x="558800" y="2122487"/>
                <a:ext cx="25654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9700CC"/>
                    </a:solidFill>
                  </a:rPr>
                  <a:t>=&gt; S   =   T        </a:t>
                </a:r>
              </a:p>
            </p:txBody>
          </p:sp>
          <p:sp>
            <p:nvSpPr>
              <p:cNvPr id="9238" name="Line 21"/>
              <p:cNvSpPr>
                <a:spLocks noChangeShapeType="1"/>
              </p:cNvSpPr>
              <p:nvPr/>
            </p:nvSpPr>
            <p:spPr bwMode="auto">
              <a:xfrm>
                <a:off x="11927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22"/>
              <p:cNvSpPr>
                <a:spLocks noChangeShapeType="1"/>
              </p:cNvSpPr>
              <p:nvPr/>
            </p:nvSpPr>
            <p:spPr bwMode="auto">
              <a:xfrm>
                <a:off x="2070625" y="2109787"/>
                <a:ext cx="12595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23"/>
              <p:cNvSpPr>
                <a:spLocks noChangeShapeType="1"/>
              </p:cNvSpPr>
              <p:nvPr/>
            </p:nvSpPr>
            <p:spPr bwMode="auto">
              <a:xfrm flipV="1">
                <a:off x="1040350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24"/>
              <p:cNvSpPr>
                <a:spLocks noChangeShapeType="1"/>
              </p:cNvSpPr>
              <p:nvPr/>
            </p:nvSpPr>
            <p:spPr bwMode="auto">
              <a:xfrm flipV="1">
                <a:off x="1918225" y="2122487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66700" y="4432300"/>
            <a:ext cx="7239000" cy="457200"/>
            <a:chOff x="152400" y="4648200"/>
            <a:chExt cx="7239000" cy="457200"/>
          </a:xfrm>
        </p:grpSpPr>
        <p:sp>
          <p:nvSpPr>
            <p:cNvPr id="9229" name="Text Box 17"/>
            <p:cNvSpPr txBox="1">
              <a:spLocks noChangeArrowheads="1"/>
            </p:cNvSpPr>
            <p:nvPr/>
          </p:nvSpPr>
          <p:spPr bwMode="auto">
            <a:xfrm>
              <a:off x="152400" y="4648200"/>
              <a:ext cx="6172200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77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luận: PQST là hình thang cân và</a:t>
              </a:r>
            </a:p>
          </p:txBody>
        </p:sp>
        <p:grpSp>
          <p:nvGrpSpPr>
            <p:cNvPr id="9230" name="Group 3"/>
            <p:cNvGrpSpPr>
              <a:grpSpLocks/>
            </p:cNvGrpSpPr>
            <p:nvPr/>
          </p:nvGrpSpPr>
          <p:grpSpPr bwMode="auto">
            <a:xfrm>
              <a:off x="4876800" y="4648200"/>
              <a:ext cx="2514600" cy="457200"/>
              <a:chOff x="4876800" y="4648200"/>
              <a:chExt cx="2514600" cy="457200"/>
            </a:xfrm>
          </p:grpSpPr>
          <p:sp>
            <p:nvSpPr>
              <p:cNvPr id="9231" name="Rectangle 20"/>
              <p:cNvSpPr>
                <a:spLocks noChangeArrowheads="1"/>
              </p:cNvSpPr>
              <p:nvPr/>
            </p:nvSpPr>
            <p:spPr bwMode="auto">
              <a:xfrm>
                <a:off x="4876800" y="4648200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9700CC"/>
                    </a:solidFill>
                  </a:rPr>
                  <a:t>S  = 90°</a:t>
                </a:r>
              </a:p>
            </p:txBody>
          </p:sp>
          <p:sp>
            <p:nvSpPr>
              <p:cNvPr id="9232" name="Line 21"/>
              <p:cNvSpPr>
                <a:spLocks noChangeShapeType="1"/>
              </p:cNvSpPr>
              <p:nvPr/>
            </p:nvSpPr>
            <p:spPr bwMode="auto">
              <a:xfrm>
                <a:off x="5041900" y="4648200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23"/>
              <p:cNvSpPr>
                <a:spLocks noChangeShapeType="1"/>
              </p:cNvSpPr>
              <p:nvPr/>
            </p:nvSpPr>
            <p:spPr bwMode="auto">
              <a:xfrm flipV="1">
                <a:off x="4889500" y="4648200"/>
                <a:ext cx="152400" cy="152400"/>
              </a:xfrm>
              <a:prstGeom prst="line">
                <a:avLst/>
              </a:prstGeom>
              <a:noFill/>
              <a:ln w="22225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build="p"/>
      <p:bldP spid="3175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5334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u="sng">
                <a:solidFill>
                  <a:schemeClr val="hlink"/>
                </a:solidFill>
              </a:rPr>
              <a:t>1. Định nghĩa</a:t>
            </a:r>
          </a:p>
        </p:txBody>
      </p: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952500" y="960438"/>
            <a:ext cx="6934200" cy="4449762"/>
            <a:chOff x="432" y="240"/>
            <a:chExt cx="4368" cy="2803"/>
          </a:xfrm>
        </p:grpSpPr>
        <p:graphicFrame>
          <p:nvGraphicFramePr>
            <p:cNvPr id="10246" name="Object 15"/>
            <p:cNvGraphicFramePr>
              <a:graphicFrameLocks noChangeAspect="1"/>
            </p:cNvGraphicFramePr>
            <p:nvPr/>
          </p:nvGraphicFramePr>
          <p:xfrm>
            <a:off x="432" y="768"/>
            <a:ext cx="1056" cy="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8" name="Visio" r:id="rId3" imgW="2218563" imgH="1761363" progId="Visio.Drawing.11">
                    <p:embed/>
                  </p:oleObj>
                </mc:Choice>
                <mc:Fallback>
                  <p:oleObj name="Visio" r:id="rId3" imgW="2218563" imgH="1761363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768"/>
                          <a:ext cx="1056" cy="8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6"/>
            <p:cNvGraphicFramePr>
              <a:graphicFrameLocks noChangeAspect="1"/>
            </p:cNvGraphicFramePr>
            <p:nvPr/>
          </p:nvGraphicFramePr>
          <p:xfrm>
            <a:off x="1632" y="720"/>
            <a:ext cx="727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9" name="Visio" r:id="rId5" imgW="1412367" imgH="2051685" progId="Visio.Drawing.11">
                    <p:embed/>
                  </p:oleObj>
                </mc:Choice>
                <mc:Fallback>
                  <p:oleObj name="Visio" r:id="rId5" imgW="1412367" imgH="2051685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720"/>
                          <a:ext cx="727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7"/>
            <p:cNvGraphicFramePr>
              <a:graphicFrameLocks noChangeAspect="1"/>
            </p:cNvGraphicFramePr>
            <p:nvPr/>
          </p:nvGraphicFramePr>
          <p:xfrm>
            <a:off x="2544" y="240"/>
            <a:ext cx="1104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0" name="Visio" r:id="rId7" imgW="2104263" imgH="2790063" progId="Visio.Drawing.11">
                    <p:embed/>
                  </p:oleObj>
                </mc:Choice>
                <mc:Fallback>
                  <p:oleObj name="Visio" r:id="rId7" imgW="2104263" imgH="2790063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40"/>
                          <a:ext cx="1104" cy="1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18"/>
            <p:cNvGraphicFramePr>
              <a:graphicFrameLocks noChangeAspect="1"/>
            </p:cNvGraphicFramePr>
            <p:nvPr/>
          </p:nvGraphicFramePr>
          <p:xfrm>
            <a:off x="3888" y="816"/>
            <a:ext cx="912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1" name="Visio" r:id="rId9" imgW="1989963" imgH="1761363" progId="Visio.Drawing.11">
                    <p:embed/>
                  </p:oleObj>
                </mc:Choice>
                <mc:Fallback>
                  <p:oleObj name="Visio" r:id="rId9" imgW="1989963" imgH="1761363" progId="Visio.Drawing.11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816"/>
                          <a:ext cx="912" cy="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Text Box 19"/>
            <p:cNvSpPr txBox="1">
              <a:spLocks noChangeArrowheads="1"/>
            </p:cNvSpPr>
            <p:nvPr/>
          </p:nvSpPr>
          <p:spPr bwMode="auto">
            <a:xfrm>
              <a:off x="624" y="196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a)</a:t>
              </a:r>
            </a:p>
          </p:txBody>
        </p:sp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1728" y="196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b)</a:t>
              </a:r>
            </a:p>
          </p:txBody>
        </p:sp>
        <p:sp>
          <p:nvSpPr>
            <p:cNvPr id="10252" name="Text Box 21"/>
            <p:cNvSpPr txBox="1">
              <a:spLocks noChangeArrowheads="1"/>
            </p:cNvSpPr>
            <p:nvPr/>
          </p:nvSpPr>
          <p:spPr bwMode="auto">
            <a:xfrm>
              <a:off x="3120" y="2016"/>
              <a:ext cx="3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c)</a:t>
              </a:r>
            </a:p>
          </p:txBody>
        </p:sp>
        <p:sp>
          <p:nvSpPr>
            <p:cNvPr id="10253" name="Text Box 22"/>
            <p:cNvSpPr txBox="1">
              <a:spLocks noChangeArrowheads="1"/>
            </p:cNvSpPr>
            <p:nvPr/>
          </p:nvSpPr>
          <p:spPr bwMode="auto">
            <a:xfrm>
              <a:off x="4176" y="196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0000"/>
                  </a:solidFill>
                </a:rPr>
                <a:t>d)</a:t>
              </a:r>
            </a:p>
          </p:txBody>
        </p:sp>
        <p:sp>
          <p:nvSpPr>
            <p:cNvPr id="10254" name="Line 23"/>
            <p:cNvSpPr>
              <a:spLocks noChangeShapeType="1"/>
            </p:cNvSpPr>
            <p:nvPr/>
          </p:nvSpPr>
          <p:spPr bwMode="auto">
            <a:xfrm>
              <a:off x="960" y="1776"/>
              <a:ext cx="1304" cy="835"/>
            </a:xfrm>
            <a:prstGeom prst="line">
              <a:avLst/>
            </a:prstGeom>
            <a:noFill/>
            <a:ln w="50800">
              <a:solidFill>
                <a:srgbClr val="BC0082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4"/>
            <p:cNvSpPr>
              <a:spLocks noChangeShapeType="1"/>
            </p:cNvSpPr>
            <p:nvPr/>
          </p:nvSpPr>
          <p:spPr bwMode="auto">
            <a:xfrm flipH="1">
              <a:off x="2288" y="1728"/>
              <a:ext cx="616" cy="883"/>
            </a:xfrm>
            <a:prstGeom prst="line">
              <a:avLst/>
            </a:prstGeom>
            <a:noFill/>
            <a:ln w="50800">
              <a:solidFill>
                <a:srgbClr val="BC0082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5"/>
            <p:cNvSpPr>
              <a:spLocks noChangeShapeType="1"/>
            </p:cNvSpPr>
            <p:nvPr/>
          </p:nvSpPr>
          <p:spPr bwMode="auto">
            <a:xfrm flipH="1">
              <a:off x="2232" y="1680"/>
              <a:ext cx="1864" cy="979"/>
            </a:xfrm>
            <a:prstGeom prst="line">
              <a:avLst/>
            </a:prstGeom>
            <a:noFill/>
            <a:ln w="50800">
              <a:solidFill>
                <a:srgbClr val="BC0082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Rectangle 26"/>
            <p:cNvSpPr>
              <a:spLocks noChangeArrowheads="1"/>
            </p:cNvSpPr>
            <p:nvPr/>
          </p:nvSpPr>
          <p:spPr bwMode="auto">
            <a:xfrm>
              <a:off x="1448" y="2611"/>
              <a:ext cx="1632" cy="432"/>
            </a:xfrm>
            <a:prstGeom prst="rect">
              <a:avLst/>
            </a:prstGeom>
            <a:solidFill>
              <a:srgbClr val="35D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990000"/>
                  </a:solidFill>
                </a:rPr>
                <a:t>HÌNH THANG CÂN</a:t>
              </a:r>
            </a:p>
          </p:txBody>
        </p:sp>
      </p:grpSp>
      <p:sp>
        <p:nvSpPr>
          <p:cNvPr id="10244" name="TextBox 30"/>
          <p:cNvSpPr txBox="1">
            <a:spLocks noChangeArrowheads="1"/>
          </p:cNvSpPr>
          <p:nvPr/>
        </p:nvSpPr>
        <p:spPr bwMode="auto">
          <a:xfrm>
            <a:off x="1866900" y="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Hình Thang cân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04800" y="1143000"/>
            <a:ext cx="533400" cy="457200"/>
          </a:xfrm>
          <a:prstGeom prst="rect">
            <a:avLst/>
          </a:prstGeom>
          <a:solidFill>
            <a:srgbClr val="D600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/>
              <a:t>?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1249</Words>
  <Application>Microsoft Office PowerPoint</Application>
  <PresentationFormat>On-screen Show (4:3)</PresentationFormat>
  <Paragraphs>241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.VnTifani HeavyH</vt:lpstr>
      <vt:lpstr>.VnTimeH</vt:lpstr>
      <vt:lpstr>Arial</vt:lpstr>
      <vt:lpstr>Times New Roman</vt:lpstr>
      <vt:lpstr>Default Design</vt:lpstr>
      <vt:lpstr>Equation</vt:lpstr>
      <vt:lpstr>Document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Lai Tien Huong</cp:lastModifiedBy>
  <cp:revision>127</cp:revision>
  <cp:lastPrinted>1601-01-01T00:00:00Z</cp:lastPrinted>
  <dcterms:created xsi:type="dcterms:W3CDTF">1601-01-01T00:00:00Z</dcterms:created>
  <dcterms:modified xsi:type="dcterms:W3CDTF">2021-09-26T07:29:15Z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